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4050" r:id="rId5"/>
  </p:sldMasterIdLst>
  <p:notesMasterIdLst>
    <p:notesMasterId r:id="rId10"/>
  </p:notesMasterIdLst>
  <p:sldIdLst>
    <p:sldId id="256" r:id="rId6"/>
    <p:sldId id="288" r:id="rId7"/>
    <p:sldId id="299" r:id="rId8"/>
    <p:sldId id="29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A08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FE8B0-26AF-4D58-AC3F-ECD03FA0DCE1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F0786-AAEB-4272-AE6D-7DACE08E9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0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0786-AAEB-4272-AE6D-7DACE08E94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4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0786-AAEB-4272-AE6D-7DACE08E948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1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73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7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38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892B-170A-48FF-9F43-08B7659878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8339-EF9D-43FD-8CEF-3EDFC6BB5E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0983-BB24-4DF0-8D1E-4D7B9C7FBC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8BFE-C4D4-490D-8D50-6A28D3168B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0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8567-FAB8-45FF-83DC-70EABCE2F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5396-93B4-49CC-B735-AA0E0B87C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23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7010-A7F0-40BE-955E-371C65C0AC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FFFB-93AC-4062-A54E-D2B3D0FCE0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0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3451-77EF-480F-B32A-ED2D3D9B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665D-CCDC-49DA-8940-78D93B4FAB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9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2A8F-383A-47E1-BAC2-4E3FEF72C1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9D3F-E7CE-4E9A-A981-A2021E278F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73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E48A-40D3-48FE-B4A1-85FDBA9424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2B94-AF70-451C-92BA-9484669B0B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53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3422-771E-4AD0-BDF7-09F81BFB9E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CDF8-4EB9-4E79-8AC6-F72320029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4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3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8312A-3809-4E18-A590-B174380F75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C38B-49DE-4E20-B666-374919BC25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7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8655-E70E-4E09-B803-6372BD6374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A11F-03F8-432F-94AD-47B270137A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67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CA38-C762-4AD5-A577-0023219272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C7EE-AD3C-4632-9836-D4CF069460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66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892B-170A-48FF-9F43-08B7659878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8339-EF9D-43FD-8CEF-3EDFC6BB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05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8567-FAB8-45FF-83DC-70EABCE2FB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5396-93B4-49CC-B735-AA0E0B87C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07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7010-A7F0-40BE-955E-371C65C0AC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FFFB-93AC-4062-A54E-D2B3D0FCE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36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3451-77EF-480F-B32A-ED2D3D9B0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665D-CCDC-49DA-8940-78D93B4FA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07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2A8F-383A-47E1-BAC2-4E3FEF72C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9D3F-E7CE-4E9A-A981-A2021E278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58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E48A-40D3-48FE-B4A1-85FDBA9424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2B94-AF70-451C-92BA-9484669B0B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05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3422-771E-4AD0-BDF7-09F81BFB9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CDF8-4EB9-4E79-8AC6-F72320029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3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60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8312A-3809-4E18-A590-B174380F75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9C38B-49DE-4E20-B666-374919BC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88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8655-E70E-4E09-B803-6372BD63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A11F-03F8-432F-94AD-47B270137A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13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CA38-C762-4AD5-A577-002321927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C7EE-AD3C-4632-9836-D4CF06946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90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0983-BB24-4DF0-8D1E-4D7B9C7FBC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8BFE-C4D4-490D-8D50-6A28D3168B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98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892B-170A-48FF-9F43-08B7659878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8339-EF9D-43FD-8CEF-3EDFC6BB5E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76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0983-BB24-4DF0-8D1E-4D7B9C7FBC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8BFE-C4D4-490D-8D50-6A28D3168B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41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8567-FAB8-45FF-83DC-70EABCE2F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5396-93B4-49CC-B735-AA0E0B87C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08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7010-A7F0-40BE-955E-371C65C0AC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FFFB-93AC-4062-A54E-D2B3D0FCE0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51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3451-77EF-480F-B32A-ED2D3D9B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665D-CCDC-49DA-8940-78D93B4FAB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16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2A8F-383A-47E1-BAC2-4E3FEF72C1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9D3F-E7CE-4E9A-A981-A2021E278F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5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81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E48A-40D3-48FE-B4A1-85FDBA9424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2B94-AF70-451C-92BA-9484669B0B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63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3422-771E-4AD0-BDF7-09F81BFB9E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CDF8-4EB9-4E79-8AC6-F72320029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08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8312A-3809-4E18-A590-B174380F75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C38B-49DE-4E20-B666-374919BC25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52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8655-E70E-4E09-B803-6372BD6374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A11F-03F8-432F-94AD-47B270137A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21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CA38-C762-4AD5-A577-0023219272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C7EE-AD3C-4632-9836-D4CF069460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59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E02892B-170A-48FF-9F43-08B7659878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28339-EF9D-43FD-8CEF-3EDFC6BB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08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E0983-BB24-4DF0-8D1E-4D7B9C7FBC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B8BFE-C4D4-490D-8D50-6A28D3168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51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E8567-FAB8-45FF-83DC-70EABCE2FB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5396-93B4-49CC-B735-AA0E0B87C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4950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C7010-A7F0-40BE-955E-371C65C0AC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8FFFB-93AC-4062-A54E-D2B3D0FCE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35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3451-77EF-480F-B32A-ED2D3D9B0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5665D-CCDC-49DA-8940-78D93B4FA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6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868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42A8F-383A-47E1-BAC2-4E3FEF72C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39D3F-E7CE-4E9A-A981-A2021E278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22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AE48A-40D3-48FE-B4A1-85FDBA9424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02B94-AF70-451C-92BA-9484669B0B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36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13422-771E-4AD0-BDF7-09F81BFB9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4CDF8-4EB9-4E79-8AC6-F72320029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068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8312A-3809-4E18-A590-B174380F75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9C38B-49DE-4E20-B666-374919BC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46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68655-E70E-4E09-B803-6372BD63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8A11F-03F8-432F-94AD-47B270137A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69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FCA38-C762-4AD5-A577-002321927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C7EE-AD3C-4632-9836-D4CF06946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57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4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7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8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6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23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D17FE-FC9C-4103-A4B4-EFF30D0CA7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E86E3-E761-44B2-95DC-E42DB73CB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3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D17FE-FC9C-4103-A4B4-EFF30D0CA7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E86E3-E761-44B2-95DC-E42DB73CB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2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46BBC3-00E7-402D-A983-EE737EBF51C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0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3.deviantart.net/fs14/f/2007/115/d/9/Abstract_Technology_by_TwilightAmbi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99252"/>
            <a:ext cx="12192000" cy="1989657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base"/>
            <a:r>
              <a:rPr lang="ru-RU" sz="6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Шаблон для постановки целей маркетинга </a:t>
            </a:r>
            <a:endParaRPr lang="ru-RU" sz="6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37" y="332830"/>
            <a:ext cx="4124616" cy="127544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6050875"/>
            <a:ext cx="12192000" cy="369332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ПРАКТИКА ПО МАРКЕТИНГУ: УДОБНО! ПРОСТО! МАКСИМАЛЬНО ПОЛЕЗНО!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0400" y="1632891"/>
            <a:ext cx="4166821" cy="457201"/>
          </a:xfr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www.PowerBranding.ru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3" y="134459"/>
            <a:ext cx="6173011" cy="36991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4A08"/>
                </a:solidFill>
              </a:rPr>
              <a:t>Дерево целей</a:t>
            </a:r>
            <a:endParaRPr lang="ru-RU" sz="3200" dirty="0">
              <a:solidFill>
                <a:srgbClr val="C04A08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6365" y="592326"/>
            <a:ext cx="11526592" cy="5978557"/>
            <a:chOff x="489397" y="437778"/>
            <a:chExt cx="11526592" cy="5978557"/>
          </a:xfrm>
        </p:grpSpPr>
        <p:sp>
          <p:nvSpPr>
            <p:cNvPr id="18" name="Прямоугольник с двумя скругленными противолежащими углами 17"/>
            <p:cNvSpPr/>
            <p:nvPr/>
          </p:nvSpPr>
          <p:spPr>
            <a:xfrm rot="16200000">
              <a:off x="595242" y="3055647"/>
              <a:ext cx="5061397" cy="598598"/>
            </a:xfrm>
            <a:prstGeom prst="round2Diag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МАРКЕТИНГОВЫЕ ЦЕЛИ</a:t>
              </a:r>
            </a:p>
          </p:txBody>
        </p:sp>
        <p:sp>
          <p:nvSpPr>
            <p:cNvPr id="19" name="Прямоугольник с двумя скругленными противолежащими углами 18"/>
            <p:cNvSpPr/>
            <p:nvPr/>
          </p:nvSpPr>
          <p:spPr>
            <a:xfrm>
              <a:off x="3714312" y="1033582"/>
              <a:ext cx="2312567" cy="740535"/>
            </a:xfrm>
            <a:prstGeom prst="round2Diag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Изменение потребительской базы</a:t>
              </a:r>
            </a:p>
          </p:txBody>
        </p:sp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643942" y="3477295"/>
              <a:ext cx="1558342" cy="618186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Положение на рынке</a:t>
              </a:r>
              <a:endParaRPr lang="ru-RU" sz="1600" dirty="0"/>
            </a:p>
          </p:txBody>
        </p:sp>
        <p:sp>
          <p:nvSpPr>
            <p:cNvPr id="26" name="Прямоугольник с двумя скругленными противолежащими углами 25"/>
            <p:cNvSpPr/>
            <p:nvPr/>
          </p:nvSpPr>
          <p:spPr>
            <a:xfrm>
              <a:off x="643941" y="4316568"/>
              <a:ext cx="1519707" cy="618186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Уровень продаж</a:t>
              </a:r>
              <a:endParaRPr lang="ru-RU" sz="1600" dirty="0"/>
            </a:p>
          </p:txBody>
        </p:sp>
        <p:cxnSp>
          <p:nvCxnSpPr>
            <p:cNvPr id="27" name="Прямая соединительная линия 26"/>
            <p:cNvCxnSpPr>
              <a:endCxn id="32" idx="1"/>
            </p:cNvCxnSpPr>
            <p:nvPr/>
          </p:nvCxnSpPr>
          <p:spPr>
            <a:xfrm flipH="1">
              <a:off x="532764" y="3241182"/>
              <a:ext cx="6004" cy="2065297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с двумя скругленными противолежащими углами 27"/>
            <p:cNvSpPr/>
            <p:nvPr/>
          </p:nvSpPr>
          <p:spPr>
            <a:xfrm>
              <a:off x="628920" y="5104325"/>
              <a:ext cx="1519707" cy="618186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Уровень прибыли</a:t>
              </a:r>
              <a:endParaRPr lang="ru-RU" sz="1600" dirty="0"/>
            </a:p>
          </p:txBody>
        </p:sp>
        <p:sp>
          <p:nvSpPr>
            <p:cNvPr id="29" name="Прямоугольник с двумя скругленными противолежащими углами 28"/>
            <p:cNvSpPr/>
            <p:nvPr/>
          </p:nvSpPr>
          <p:spPr>
            <a:xfrm>
              <a:off x="489397" y="2369712"/>
              <a:ext cx="1828800" cy="914400"/>
            </a:xfrm>
            <a:prstGeom prst="round2Diag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БИЗНЕС-ЦЕЛИ</a:t>
              </a:r>
              <a:endParaRPr lang="ru-RU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513009" y="3683358"/>
              <a:ext cx="208208" cy="193183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02273" y="4529069"/>
              <a:ext cx="208208" cy="193183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02273" y="5278188"/>
              <a:ext cx="208208" cy="193183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 стрелкой 32"/>
            <p:cNvCxnSpPr>
              <a:stCxn id="29" idx="0"/>
            </p:cNvCxnSpPr>
            <p:nvPr/>
          </p:nvCxnSpPr>
          <p:spPr>
            <a:xfrm>
              <a:off x="2318197" y="2826912"/>
              <a:ext cx="461493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89397" y="2061641"/>
              <a:ext cx="12682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Первый уровень</a:t>
              </a:r>
              <a:endParaRPr lang="ru-RU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37698" y="457148"/>
              <a:ext cx="1222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Второй уровень</a:t>
              </a:r>
              <a:endParaRPr lang="ru-RU" sz="1200" dirty="0"/>
            </a:p>
          </p:txBody>
        </p:sp>
        <p:sp>
          <p:nvSpPr>
            <p:cNvPr id="36" name="Прямоугольник с двумя скругленными противолежащими углами 35"/>
            <p:cNvSpPr/>
            <p:nvPr/>
          </p:nvSpPr>
          <p:spPr>
            <a:xfrm>
              <a:off x="3714312" y="2304807"/>
              <a:ext cx="2312567" cy="740535"/>
            </a:xfrm>
            <a:prstGeom prst="round2Diag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Привлечение новых клиентов</a:t>
              </a:r>
            </a:p>
          </p:txBody>
        </p:sp>
        <p:sp>
          <p:nvSpPr>
            <p:cNvPr id="37" name="Прямоугольник с двумя скругленными противолежащими углами 36"/>
            <p:cNvSpPr/>
            <p:nvPr/>
          </p:nvSpPr>
          <p:spPr>
            <a:xfrm>
              <a:off x="3729572" y="3576033"/>
              <a:ext cx="2312567" cy="740535"/>
            </a:xfrm>
            <a:prstGeom prst="round2Diag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Изменение привычек использования товара</a:t>
              </a:r>
            </a:p>
          </p:txBody>
        </p:sp>
        <p:sp>
          <p:nvSpPr>
            <p:cNvPr id="38" name="Прямоугольник с двумя скругленными противолежащими углами 37"/>
            <p:cNvSpPr/>
            <p:nvPr/>
          </p:nvSpPr>
          <p:spPr>
            <a:xfrm>
              <a:off x="3729572" y="4898263"/>
              <a:ext cx="2312567" cy="740535"/>
            </a:xfrm>
            <a:prstGeom prst="round2Diag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Повышение лояльности к продукту</a:t>
              </a: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3425239" y="2693881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3435970" y="1403850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3423091" y="4005377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3438300" y="5305071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3" name="Прямоугольник с двумя скругленными противолежащими углами 42"/>
            <p:cNvSpPr/>
            <p:nvPr/>
          </p:nvSpPr>
          <p:spPr>
            <a:xfrm rot="16200000">
              <a:off x="4084553" y="3055647"/>
              <a:ext cx="5061397" cy="598598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КОММУНИКАЦИОННЫЕ ЦЕЛИ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88790" y="437778"/>
              <a:ext cx="12021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Третий уровень</a:t>
              </a:r>
              <a:endParaRPr lang="ru-RU" sz="1200" dirty="0"/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6024623" y="2691733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6035354" y="1401702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6035354" y="4003229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6037684" y="5302923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6914551" y="1401702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6888091" y="2700382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2826641" y="5954670"/>
              <a:ext cx="32154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i="1" dirty="0" smtClean="0">
                  <a:solidFill>
                    <a:schemeClr val="accent2">
                      <a:lumMod val="75000"/>
                    </a:schemeClr>
                  </a:solidFill>
                </a:rPr>
                <a:t>Как должна измениться целевая аудитория, чтобы достичь бизнес-целей?</a:t>
              </a:r>
              <a:endParaRPr lang="ru-RU" sz="12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288789" y="5954669"/>
              <a:ext cx="35506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i="1" dirty="0" smtClean="0">
                  <a:solidFill>
                    <a:schemeClr val="accent6">
                      <a:lumMod val="50000"/>
                    </a:schemeClr>
                  </a:solidFill>
                </a:rPr>
                <a:t>Какое действие должен совершить потребитель после контакта с рекламным сообщением?</a:t>
              </a:r>
              <a:endParaRPr lang="ru-RU" sz="1200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3" name="Прямоугольник с двумя скругленными противолежащими углами 52"/>
            <p:cNvSpPr/>
            <p:nvPr/>
          </p:nvSpPr>
          <p:spPr>
            <a:xfrm>
              <a:off x="7219256" y="993399"/>
              <a:ext cx="2382591" cy="746246"/>
            </a:xfrm>
            <a:prstGeom prst="round2Diag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Формирование потребности в товаре</a:t>
              </a:r>
            </a:p>
          </p:txBody>
        </p:sp>
        <p:sp>
          <p:nvSpPr>
            <p:cNvPr id="54" name="Прямоугольник с двумя скругленными противолежащими углами 53"/>
            <p:cNvSpPr/>
            <p:nvPr/>
          </p:nvSpPr>
          <p:spPr>
            <a:xfrm>
              <a:off x="7211467" y="2344631"/>
              <a:ext cx="2376799" cy="690004"/>
            </a:xfrm>
            <a:prstGeom prst="round2Diag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Повышение узнаваемости товара</a:t>
              </a:r>
            </a:p>
          </p:txBody>
        </p:sp>
        <p:sp>
          <p:nvSpPr>
            <p:cNvPr id="55" name="Прямоугольник с двумя скругленными противолежащими углами 54"/>
            <p:cNvSpPr/>
            <p:nvPr/>
          </p:nvSpPr>
          <p:spPr>
            <a:xfrm rot="16200000">
              <a:off x="7600228" y="3086035"/>
              <a:ext cx="5061397" cy="598598"/>
            </a:xfrm>
            <a:prstGeom prst="round2Diag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МЕДИА ЦЕЛИ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819300" y="460367"/>
              <a:ext cx="14520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Четвертый уровень</a:t>
              </a:r>
              <a:endParaRPr lang="ru-RU" sz="1200" dirty="0"/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>
              <a:off x="10446747" y="1175251"/>
              <a:ext cx="310497" cy="0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10446747" y="1497226"/>
              <a:ext cx="310497" cy="0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Прямоугольник с двумя скругленными противолежащими углами 58"/>
            <p:cNvSpPr/>
            <p:nvPr/>
          </p:nvSpPr>
          <p:spPr>
            <a:xfrm>
              <a:off x="10770123" y="983319"/>
              <a:ext cx="1120462" cy="305929"/>
            </a:xfrm>
            <a:prstGeom prst="round2Diag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</a:rPr>
                <a:t>TRP, GRP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Прямоугольник с двумя скругленными противолежащими углами 59"/>
            <p:cNvSpPr/>
            <p:nvPr/>
          </p:nvSpPr>
          <p:spPr>
            <a:xfrm>
              <a:off x="10770123" y="1358272"/>
              <a:ext cx="1120462" cy="305929"/>
            </a:xfrm>
            <a:prstGeom prst="round2Diag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Охват</a:t>
              </a:r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>
              <a:off x="10457478" y="1894327"/>
              <a:ext cx="310497" cy="0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рямоугольник с двумя скругленными противолежащими углами 61"/>
            <p:cNvSpPr/>
            <p:nvPr/>
          </p:nvSpPr>
          <p:spPr>
            <a:xfrm>
              <a:off x="10780854" y="1755373"/>
              <a:ext cx="1120462" cy="305929"/>
            </a:xfrm>
            <a:prstGeom prst="round2Diag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Частота</a:t>
              </a: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10457478" y="2370837"/>
              <a:ext cx="310497" cy="0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>
              <a:off x="10457478" y="2692812"/>
              <a:ext cx="310497" cy="0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Прямоугольник с двумя скругленными противолежащими углами 64"/>
            <p:cNvSpPr/>
            <p:nvPr/>
          </p:nvSpPr>
          <p:spPr>
            <a:xfrm>
              <a:off x="10791585" y="2170767"/>
              <a:ext cx="1120462" cy="305929"/>
            </a:xfrm>
            <a:prstGeom prst="round2Diag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</a:rPr>
                <a:t>SOV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Прямоугольник с двумя скругленными противолежащими углами 65"/>
            <p:cNvSpPr/>
            <p:nvPr/>
          </p:nvSpPr>
          <p:spPr>
            <a:xfrm>
              <a:off x="10780854" y="2553858"/>
              <a:ext cx="1120462" cy="305929"/>
            </a:xfrm>
            <a:prstGeom prst="round2Diag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Бюджет</a:t>
              </a:r>
            </a:p>
          </p:txBody>
        </p:sp>
        <p:sp>
          <p:nvSpPr>
            <p:cNvPr id="67" name="Прямоугольник с двумя скругленными противолежащими углами 66"/>
            <p:cNvSpPr/>
            <p:nvPr/>
          </p:nvSpPr>
          <p:spPr>
            <a:xfrm>
              <a:off x="10545331" y="3272813"/>
              <a:ext cx="1470658" cy="2630339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i="1" dirty="0" smtClean="0">
                  <a:solidFill>
                    <a:sysClr val="windowText" lastClr="000000"/>
                  </a:solidFill>
                </a:rPr>
                <a:t>Медиа цели выражаются в формате медиа-показателей, каналов коммуникации и прочих параметров </a:t>
              </a:r>
              <a:r>
                <a:rPr lang="ru-RU" sz="1200" i="1" dirty="0" err="1" smtClean="0">
                  <a:solidFill>
                    <a:sysClr val="windowText" lastClr="000000"/>
                  </a:solidFill>
                </a:rPr>
                <a:t>медиапланирования</a:t>
              </a:r>
              <a:endParaRPr lang="ru-RU" sz="1200" i="1" dirty="0" smtClea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68" name="Прямая со стрелкой 67"/>
            <p:cNvCxnSpPr/>
            <p:nvPr/>
          </p:nvCxnSpPr>
          <p:spPr>
            <a:xfrm>
              <a:off x="6914551" y="3995373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>
              <a:off x="6938160" y="5219332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рямоугольник с двумя скругленными противолежащими углами 69"/>
            <p:cNvSpPr/>
            <p:nvPr/>
          </p:nvSpPr>
          <p:spPr>
            <a:xfrm>
              <a:off x="7188364" y="3582802"/>
              <a:ext cx="2382591" cy="699913"/>
            </a:xfrm>
            <a:prstGeom prst="round2Diag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Формирование отношения к товару</a:t>
              </a:r>
            </a:p>
          </p:txBody>
        </p:sp>
        <p:sp>
          <p:nvSpPr>
            <p:cNvPr id="71" name="Прямоугольник с двумя скругленными противолежащими углами 70"/>
            <p:cNvSpPr/>
            <p:nvPr/>
          </p:nvSpPr>
          <p:spPr>
            <a:xfrm>
              <a:off x="7248656" y="4972456"/>
              <a:ext cx="2380769" cy="654046"/>
            </a:xfrm>
            <a:prstGeom prst="round2Diag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Стимулирование приобретения товара</a:t>
              </a:r>
            </a:p>
          </p:txBody>
        </p:sp>
        <p:cxnSp>
          <p:nvCxnSpPr>
            <p:cNvPr id="72" name="Прямая со стрелкой 71"/>
            <p:cNvCxnSpPr/>
            <p:nvPr/>
          </p:nvCxnSpPr>
          <p:spPr>
            <a:xfrm>
              <a:off x="9629425" y="5220574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>
              <a:off x="9570955" y="3920655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>
              <a:off x="9570955" y="2691733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>
              <a:off x="9629425" y="1358272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44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615" y="-31633"/>
            <a:ext cx="9619353" cy="561001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C04A08"/>
                </a:solidFill>
              </a:rPr>
              <a:t>Пример презентации целей и задач маркетинговой деятельности</a:t>
            </a:r>
            <a:endParaRPr lang="ru-RU" sz="1400" dirty="0">
              <a:solidFill>
                <a:srgbClr val="C04A08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7729" y="978794"/>
            <a:ext cx="11655381" cy="5091785"/>
            <a:chOff x="489397" y="824247"/>
            <a:chExt cx="11655381" cy="5091785"/>
          </a:xfrm>
        </p:grpSpPr>
        <p:sp>
          <p:nvSpPr>
            <p:cNvPr id="4" name="Прямоугольник с двумя скругленными противолежащими углами 3"/>
            <p:cNvSpPr/>
            <p:nvPr/>
          </p:nvSpPr>
          <p:spPr>
            <a:xfrm rot="16200000">
              <a:off x="595242" y="3055647"/>
              <a:ext cx="5061397" cy="598598"/>
            </a:xfrm>
            <a:prstGeom prst="round2Diag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МАРКЕТИНГОВЫЕ ЦЕЛИ</a:t>
              </a:r>
            </a:p>
          </p:txBody>
        </p:sp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3714313" y="1033582"/>
              <a:ext cx="2293464" cy="1027720"/>
            </a:xfrm>
            <a:prstGeom prst="round2Diag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Повышение доли молодой и доходной аудитории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Прямоугольник с двумя скругленными противолежащими углами 5"/>
            <p:cNvSpPr/>
            <p:nvPr/>
          </p:nvSpPr>
          <p:spPr>
            <a:xfrm>
              <a:off x="643942" y="3477295"/>
              <a:ext cx="1558342" cy="618186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№1 на рынке шампуней</a:t>
              </a:r>
              <a:endParaRPr lang="ru-RU" sz="1600" dirty="0"/>
            </a:p>
          </p:txBody>
        </p:sp>
        <p:sp>
          <p:nvSpPr>
            <p:cNvPr id="7" name="Прямоугольник с двумя скругленными противолежащими углами 6"/>
            <p:cNvSpPr/>
            <p:nvPr/>
          </p:nvSpPr>
          <p:spPr>
            <a:xfrm>
              <a:off x="643941" y="4316568"/>
              <a:ext cx="1519707" cy="618186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+ 20% к факту</a:t>
              </a:r>
              <a:endParaRPr lang="ru-RU" sz="1600" dirty="0"/>
            </a:p>
          </p:txBody>
        </p:sp>
        <p:cxnSp>
          <p:nvCxnSpPr>
            <p:cNvPr id="8" name="Прямая соединительная линия 7"/>
            <p:cNvCxnSpPr>
              <a:endCxn id="13" idx="1"/>
            </p:cNvCxnSpPr>
            <p:nvPr/>
          </p:nvCxnSpPr>
          <p:spPr>
            <a:xfrm flipH="1">
              <a:off x="532764" y="3241182"/>
              <a:ext cx="6004" cy="2065297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628920" y="5104325"/>
              <a:ext cx="1519707" cy="618186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+ 22% к факту</a:t>
              </a:r>
              <a:endParaRPr lang="ru-RU" sz="1600" dirty="0"/>
            </a:p>
          </p:txBody>
        </p:sp>
        <p:sp>
          <p:nvSpPr>
            <p:cNvPr id="10" name="Прямоугольник с двумя скругленными противолежащими углами 9"/>
            <p:cNvSpPr/>
            <p:nvPr/>
          </p:nvSpPr>
          <p:spPr>
            <a:xfrm>
              <a:off x="489397" y="2369712"/>
              <a:ext cx="1828800" cy="914400"/>
            </a:xfrm>
            <a:prstGeom prst="round2Diag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БИЗНЕС-ЦЕЛИ</a:t>
              </a: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13009" y="3683358"/>
              <a:ext cx="208208" cy="193183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02273" y="4529069"/>
              <a:ext cx="208208" cy="193183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02273" y="5278188"/>
              <a:ext cx="208208" cy="193183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/>
            <p:cNvCxnSpPr>
              <a:stCxn id="10" idx="0"/>
            </p:cNvCxnSpPr>
            <p:nvPr/>
          </p:nvCxnSpPr>
          <p:spPr>
            <a:xfrm>
              <a:off x="2318197" y="2826912"/>
              <a:ext cx="461493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3714312" y="2304807"/>
              <a:ext cx="2358279" cy="1067990"/>
            </a:xfrm>
            <a:prstGeom prst="round2Diag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Привлечь к покупке минимум 30% аудитории в возрасте 18-30 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Прямоугольник с двумя скругленными противолежащими углами 17"/>
            <p:cNvSpPr/>
            <p:nvPr/>
          </p:nvSpPr>
          <p:spPr>
            <a:xfrm>
              <a:off x="3729572" y="3576033"/>
              <a:ext cx="2312567" cy="1086794"/>
            </a:xfrm>
            <a:prstGeom prst="round2Diag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Повышение частоты использования товара до двух раз в день у 40% аудитории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Прямоугольник с двумя скругленными противолежащими углами 18"/>
            <p:cNvSpPr/>
            <p:nvPr/>
          </p:nvSpPr>
          <p:spPr>
            <a:xfrm>
              <a:off x="3729572" y="4898263"/>
              <a:ext cx="2312567" cy="987382"/>
            </a:xfrm>
            <a:prstGeom prst="round2Diag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Рост лояльности к товару на 5 пунктов к факту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425239" y="2693881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3435970" y="1403850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3423091" y="4005377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3438300" y="5305071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Прямоугольник с двумя скругленными противолежащими углами 23"/>
            <p:cNvSpPr/>
            <p:nvPr/>
          </p:nvSpPr>
          <p:spPr>
            <a:xfrm rot="16200000">
              <a:off x="4084553" y="3055647"/>
              <a:ext cx="5061397" cy="598598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КОММУНИКАЦИОННЫЕ ЦЕЛИ</a:t>
              </a: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024623" y="2691733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6035354" y="1401702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6035354" y="4003229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6037684" y="5302923"/>
              <a:ext cx="267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6914551" y="1401702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6914550" y="3062126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с двумя скругленными противолежащими углами 33"/>
            <p:cNvSpPr/>
            <p:nvPr/>
          </p:nvSpPr>
          <p:spPr>
            <a:xfrm>
              <a:off x="7219256" y="993399"/>
              <a:ext cx="2410169" cy="1537603"/>
            </a:xfrm>
            <a:prstGeom prst="round2Diag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Повысить культуру ухода за волосами: каждый раз после </a:t>
              </a:r>
              <a:r>
                <a:rPr lang="ru-RU" sz="1600" dirty="0" smtClean="0"/>
                <a:t>шампуня </a:t>
              </a:r>
              <a:r>
                <a:rPr lang="ru-RU" sz="1600" dirty="0"/>
                <a:t>использовать ополаскиватель для </a:t>
              </a:r>
              <a:r>
                <a:rPr lang="ru-RU" sz="1600" dirty="0" smtClean="0"/>
                <a:t>волос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Прямоугольник с двумя скругленными противолежащими углами 34"/>
            <p:cNvSpPr/>
            <p:nvPr/>
          </p:nvSpPr>
          <p:spPr>
            <a:xfrm>
              <a:off x="7222726" y="2640438"/>
              <a:ext cx="2406699" cy="1113796"/>
            </a:xfrm>
            <a:prstGeom prst="round2Diag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base"/>
              <a:r>
                <a:rPr lang="ru-RU" sz="1600" dirty="0"/>
                <a:t>50% целевой аудитории </a:t>
              </a:r>
              <a:r>
                <a:rPr lang="ru-RU" sz="1600" dirty="0" smtClean="0"/>
                <a:t>должны </a:t>
              </a:r>
              <a:r>
                <a:rPr lang="ru-RU" sz="1600" dirty="0"/>
                <a:t>узнать </a:t>
              </a:r>
              <a:r>
                <a:rPr lang="ru-RU" sz="1600" dirty="0" smtClean="0"/>
                <a:t>бренд, находясь </a:t>
              </a:r>
              <a:r>
                <a:rPr lang="ru-RU" sz="1600" dirty="0"/>
                <a:t>у полки </a:t>
              </a:r>
              <a:r>
                <a:rPr lang="ru-RU" sz="1600" dirty="0" smtClean="0"/>
                <a:t>магазина</a:t>
              </a:r>
              <a:endParaRPr lang="ru-RU" sz="1600" dirty="0"/>
            </a:p>
          </p:txBody>
        </p:sp>
        <p:sp>
          <p:nvSpPr>
            <p:cNvPr id="36" name="Прямоугольник с двумя скругленными противолежащими углами 35"/>
            <p:cNvSpPr/>
            <p:nvPr/>
          </p:nvSpPr>
          <p:spPr>
            <a:xfrm rot="16200000">
              <a:off x="7600228" y="3086035"/>
              <a:ext cx="5061397" cy="598598"/>
            </a:xfrm>
            <a:prstGeom prst="round2Diag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МЕДИА ЦЕЛИ</a:t>
              </a: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10446747" y="1175251"/>
              <a:ext cx="310497" cy="0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с двумя скругленными противолежащими углами 40"/>
            <p:cNvSpPr/>
            <p:nvPr/>
          </p:nvSpPr>
          <p:spPr>
            <a:xfrm>
              <a:off x="10757244" y="997248"/>
              <a:ext cx="1387534" cy="1064053"/>
            </a:xfrm>
            <a:prstGeom prst="round2Diag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Лидерство по </a:t>
              </a:r>
              <a:r>
                <a:rPr lang="en-US" sz="1600" dirty="0" smtClean="0">
                  <a:solidFill>
                    <a:sysClr val="windowText" lastClr="000000"/>
                  </a:solidFill>
                </a:rPr>
                <a:t>SOV</a:t>
              </a:r>
              <a:r>
                <a:rPr lang="ru-RU" sz="1600" dirty="0" smtClean="0">
                  <a:solidFill>
                    <a:sysClr val="windowText" lastClr="000000"/>
                  </a:solidFill>
                </a:rPr>
                <a:t> на ТВ и в интернет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Прямоугольник с двумя скругленными противолежащими углами 45"/>
            <p:cNvSpPr/>
            <p:nvPr/>
          </p:nvSpPr>
          <p:spPr>
            <a:xfrm>
              <a:off x="10791584" y="2169812"/>
              <a:ext cx="1248009" cy="763374"/>
            </a:xfrm>
            <a:prstGeom prst="round2Diag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Охват не менее 70% ЦА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Прямоугольник с двумя скругленными противолежащими углами 46"/>
            <p:cNvSpPr/>
            <p:nvPr/>
          </p:nvSpPr>
          <p:spPr>
            <a:xfrm>
              <a:off x="10791583" y="3131147"/>
              <a:ext cx="1248010" cy="1591105"/>
            </a:xfrm>
            <a:prstGeom prst="round2Diag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Частота контакта с брендом = минимум 2 раза в месяц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6908759" y="4416983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6938159" y="5429049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с двумя скругленными противолежащими углами 50"/>
            <p:cNvSpPr/>
            <p:nvPr/>
          </p:nvSpPr>
          <p:spPr>
            <a:xfrm>
              <a:off x="7233044" y="3951248"/>
              <a:ext cx="2382591" cy="931471"/>
            </a:xfrm>
            <a:prstGeom prst="round2Diag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Повысить </a:t>
              </a:r>
              <a:r>
                <a:rPr lang="ru-RU" sz="1600" dirty="0" err="1" smtClean="0">
                  <a:solidFill>
                    <a:sysClr val="windowText" lastClr="000000"/>
                  </a:solidFill>
                </a:rPr>
                <a:t>имиджевые</a:t>
              </a:r>
              <a:r>
                <a:rPr lang="ru-RU" sz="1600" dirty="0" smtClean="0">
                  <a:solidFill>
                    <a:sysClr val="windowText" lastClr="000000"/>
                  </a:solidFill>
                </a:rPr>
                <a:t> х-</a:t>
              </a:r>
              <a:r>
                <a:rPr lang="ru-RU" sz="1600" dirty="0" err="1" smtClean="0">
                  <a:solidFill>
                    <a:sysClr val="windowText" lastClr="000000"/>
                  </a:solidFill>
                </a:rPr>
                <a:t>ки</a:t>
              </a:r>
              <a:r>
                <a:rPr lang="ru-RU" sz="1600" dirty="0" smtClean="0">
                  <a:solidFill>
                    <a:sysClr val="windowText" lastClr="000000"/>
                  </a:solidFill>
                </a:rPr>
                <a:t>: молодой, инновационный, актуальный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Прямоугольник с двумя скругленными противолежащими углами 51"/>
            <p:cNvSpPr/>
            <p:nvPr/>
          </p:nvSpPr>
          <p:spPr>
            <a:xfrm>
              <a:off x="7248656" y="4972455"/>
              <a:ext cx="2380769" cy="913189"/>
            </a:xfrm>
            <a:prstGeom prst="round2Diag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ysClr val="windowText" lastClr="000000"/>
                  </a:solidFill>
                </a:rPr>
                <a:t>Стимулировать пробные покупки среди молодой ЦА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>
              <a:off x="9629425" y="5220574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9615635" y="4316568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9570955" y="2691733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9629425" y="1358272"/>
              <a:ext cx="310497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Прямоугольник с двумя скругленными противолежащими углами 56"/>
          <p:cNvSpPr/>
          <p:nvPr/>
        </p:nvSpPr>
        <p:spPr>
          <a:xfrm>
            <a:off x="10606726" y="5037266"/>
            <a:ext cx="1248010" cy="1002925"/>
          </a:xfrm>
          <a:prstGeom prst="round2Diag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Бюджет = …</a:t>
            </a:r>
            <a:r>
              <a:rPr lang="ru-RU" sz="1600" dirty="0" err="1" smtClean="0">
                <a:solidFill>
                  <a:sysClr val="windowText" lastClr="000000"/>
                </a:solidFill>
              </a:rPr>
              <a:t>руб</a:t>
            </a:r>
            <a:endParaRPr lang="ru-RU" sz="160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3.deviantart.net/fs14/f/2007/115/d/9/Abstract_Technology_by_TwilightAmbi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771"/>
            <a:ext cx="12192000" cy="3324503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base"/>
            <a:r>
              <a:rPr lang="ru-RU" sz="4800" b="1" dirty="0" smtClean="0">
                <a:solidFill>
                  <a:schemeClr val="bg1"/>
                </a:solidFill>
              </a:rPr>
              <a:t>Присоединяйтесь к нам </a:t>
            </a:r>
            <a:r>
              <a:rPr lang="ru-RU" sz="4800" b="1" dirty="0">
                <a:solidFill>
                  <a:schemeClr val="bg1"/>
                </a:solidFill>
              </a:rPr>
              <a:t>и читайте самую практичную информацию по маркетингу</a:t>
            </a:r>
            <a:br>
              <a:rPr lang="ru-RU" sz="4800" b="1" dirty="0">
                <a:solidFill>
                  <a:schemeClr val="bg1"/>
                </a:solidFill>
              </a:rPr>
            </a:br>
            <a:r>
              <a:rPr lang="ru-RU" sz="4800" b="1" dirty="0">
                <a:solidFill>
                  <a:schemeClr val="bg1"/>
                </a:solidFill>
              </a:rPr>
              <a:t> на сайте</a:t>
            </a:r>
            <a:endParaRPr lang="ru-RU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50875"/>
            <a:ext cx="12192000" cy="369332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ПРАКТИКА ПО МАРКЕТИНГУ: УДОБНО! ПРОСТО! МАКСИМАЛЬНО ПОЛЕЗНО!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2795" y="4403488"/>
            <a:ext cx="6553482" cy="1163142"/>
          </a:xfr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www.PowerBranding.ru</a:t>
            </a:r>
            <a:endParaRPr lang="ru-RU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werbranding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branding" id="{10131477-D5CB-4F86-8D8C-E003F17E2D25}" vid="{36091A18-6258-44D4-B5B2-C0E3CBD7527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owerbranding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branding" id="{10131477-D5CB-4F86-8D8C-E003F17E2D25}" vid="{36091A18-6258-44D4-B5B2-C0E3CBD75275}"/>
    </a:ext>
  </a:extLst>
</a:theme>
</file>

<file path=ppt/theme/theme4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нтеграл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Powerbranding</Template>
  <TotalTime>2137</TotalTime>
  <Words>270</Words>
  <Application>Microsoft Office PowerPoint</Application>
  <PresentationFormat>Широкоэкранный</PresentationFormat>
  <Paragraphs>56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</vt:i4>
      </vt:variant>
    </vt:vector>
  </HeadingPairs>
  <TitlesOfParts>
    <vt:vector size="16" baseType="lpstr">
      <vt:lpstr>Arial</vt:lpstr>
      <vt:lpstr>Calibri</vt:lpstr>
      <vt:lpstr>Constantia</vt:lpstr>
      <vt:lpstr>Tw Cen MT</vt:lpstr>
      <vt:lpstr>Tw Cen MT Condensed</vt:lpstr>
      <vt:lpstr>Wingdings 2</vt:lpstr>
      <vt:lpstr>Wingdings 3</vt:lpstr>
      <vt:lpstr>Powerbranding</vt:lpstr>
      <vt:lpstr>Тема Office</vt:lpstr>
      <vt:lpstr>1_Powerbranding</vt:lpstr>
      <vt:lpstr>1_Тема Office</vt:lpstr>
      <vt:lpstr>Интеграл</vt:lpstr>
      <vt:lpstr>Шаблон для постановки целей маркетинга </vt:lpstr>
      <vt:lpstr>Дерево целей</vt:lpstr>
      <vt:lpstr>Пример презентации целей и задач маркетинговой деятельности</vt:lpstr>
      <vt:lpstr>Присоединяйтесь к нам и читайте самую практичную информацию по маркетингу  на сайте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Золотые правила тайм-менеджмента</dc:title>
  <dc:creator>Glizerinka</dc:creator>
  <cp:lastModifiedBy>Glizerinka</cp:lastModifiedBy>
  <cp:revision>43</cp:revision>
  <dcterms:created xsi:type="dcterms:W3CDTF">2013-04-08T05:19:53Z</dcterms:created>
  <dcterms:modified xsi:type="dcterms:W3CDTF">2013-07-24T10:46:15Z</dcterms:modified>
</cp:coreProperties>
</file>