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4050" r:id="rId5"/>
  </p:sldMasterIdLst>
  <p:notesMasterIdLst>
    <p:notesMasterId r:id="rId19"/>
  </p:notesMasterIdLst>
  <p:sldIdLst>
    <p:sldId id="256" r:id="rId6"/>
    <p:sldId id="288" r:id="rId7"/>
    <p:sldId id="289" r:id="rId8"/>
    <p:sldId id="258" r:id="rId9"/>
    <p:sldId id="292" r:id="rId10"/>
    <p:sldId id="286" r:id="rId11"/>
    <p:sldId id="291" r:id="rId12"/>
    <p:sldId id="294" r:id="rId13"/>
    <p:sldId id="293" r:id="rId14"/>
    <p:sldId id="295" r:id="rId15"/>
    <p:sldId id="296" r:id="rId16"/>
    <p:sldId id="297" r:id="rId17"/>
    <p:sldId id="29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A08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82F99-6CE1-4D12-9B99-5446705B7320}" type="doc">
      <dgm:prSet loTypeId="urn:microsoft.com/office/officeart/2005/8/layout/h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D741154-6E91-41B1-8ED6-FFCC01961D9A}">
      <dgm:prSet phldrT="[Текст]"/>
      <dgm:spPr/>
      <dgm:t>
        <a:bodyPr/>
        <a:lstStyle/>
        <a:p>
          <a:r>
            <a:rPr lang="ru-RU" dirty="0" smtClean="0"/>
            <a:t>Модель 4Р</a:t>
          </a:r>
          <a:endParaRPr lang="ru-RU" dirty="0"/>
        </a:p>
      </dgm:t>
    </dgm:pt>
    <dgm:pt modelId="{AD0FF448-D3FD-4CDF-8058-5511E174EACD}" type="parTrans" cxnId="{78047486-FC2D-4780-ABC2-B0BF11ACCC4C}">
      <dgm:prSet/>
      <dgm:spPr/>
      <dgm:t>
        <a:bodyPr/>
        <a:lstStyle/>
        <a:p>
          <a:endParaRPr lang="ru-RU"/>
        </a:p>
      </dgm:t>
    </dgm:pt>
    <dgm:pt modelId="{D40D8BA5-0934-4341-AF74-804C433860F7}" type="sibTrans" cxnId="{78047486-FC2D-4780-ABC2-B0BF11ACCC4C}">
      <dgm:prSet/>
      <dgm:spPr/>
      <dgm:t>
        <a:bodyPr/>
        <a:lstStyle/>
        <a:p>
          <a:endParaRPr lang="ru-RU"/>
        </a:p>
      </dgm:t>
    </dgm:pt>
    <dgm:pt modelId="{F284240B-D56F-4167-BE6B-4C87EE6ECABD}">
      <dgm:prSet phldrT="[Текст]" custT="1"/>
      <dgm:spPr/>
      <dgm:t>
        <a:bodyPr/>
        <a:lstStyle/>
        <a:p>
          <a:r>
            <a:rPr lang="en-US" sz="2000" dirty="0" smtClean="0"/>
            <a:t>Product</a:t>
          </a:r>
          <a:r>
            <a:rPr lang="ru-RU" sz="2000" dirty="0" smtClean="0"/>
            <a:t> (продукт)</a:t>
          </a:r>
          <a:endParaRPr lang="ru-RU" sz="2000" dirty="0"/>
        </a:p>
      </dgm:t>
    </dgm:pt>
    <dgm:pt modelId="{3DA40DA6-2C36-4B42-8CF7-C6B787AB4429}" type="parTrans" cxnId="{417CA548-BF3F-4DD6-BEB2-B86F93BE3EB5}">
      <dgm:prSet/>
      <dgm:spPr/>
      <dgm:t>
        <a:bodyPr/>
        <a:lstStyle/>
        <a:p>
          <a:endParaRPr lang="ru-RU"/>
        </a:p>
      </dgm:t>
    </dgm:pt>
    <dgm:pt modelId="{AF68B37B-29C0-40E0-98BA-7FCD00B7E5BD}" type="sibTrans" cxnId="{417CA548-BF3F-4DD6-BEB2-B86F93BE3EB5}">
      <dgm:prSet/>
      <dgm:spPr/>
      <dgm:t>
        <a:bodyPr/>
        <a:lstStyle/>
        <a:p>
          <a:endParaRPr lang="ru-RU"/>
        </a:p>
      </dgm:t>
    </dgm:pt>
    <dgm:pt modelId="{7021D264-1059-4036-9B3C-0F86431F172C}">
      <dgm:prSet phldrT="[Текст]"/>
      <dgm:spPr/>
      <dgm:t>
        <a:bodyPr/>
        <a:lstStyle/>
        <a:p>
          <a:r>
            <a:rPr lang="ru-RU" dirty="0" smtClean="0"/>
            <a:t>Модель 7Р</a:t>
          </a:r>
          <a:endParaRPr lang="ru-RU" dirty="0"/>
        </a:p>
      </dgm:t>
    </dgm:pt>
    <dgm:pt modelId="{4BBE94AA-BB8A-49DC-A580-CBD1A771C58C}" type="parTrans" cxnId="{96A58360-8AB2-4874-B03F-0B00B060A901}">
      <dgm:prSet/>
      <dgm:spPr/>
      <dgm:t>
        <a:bodyPr/>
        <a:lstStyle/>
        <a:p>
          <a:endParaRPr lang="ru-RU"/>
        </a:p>
      </dgm:t>
    </dgm:pt>
    <dgm:pt modelId="{B866B3DD-3C6E-465E-A135-95372748E44B}" type="sibTrans" cxnId="{96A58360-8AB2-4874-B03F-0B00B060A901}">
      <dgm:prSet/>
      <dgm:spPr/>
      <dgm:t>
        <a:bodyPr/>
        <a:lstStyle/>
        <a:p>
          <a:endParaRPr lang="ru-RU"/>
        </a:p>
      </dgm:t>
    </dgm:pt>
    <dgm:pt modelId="{0EBD0A74-DAAB-47C6-B33A-4F0724BD0735}">
      <dgm:prSet phldrT="[Текст]" custT="1"/>
      <dgm:spPr/>
      <dgm:t>
        <a:bodyPr/>
        <a:lstStyle/>
        <a:p>
          <a:r>
            <a:rPr lang="ru-RU" sz="2000" dirty="0" smtClean="0"/>
            <a:t>+</a:t>
          </a:r>
          <a:r>
            <a:rPr lang="en-US" sz="2000" dirty="0" smtClean="0"/>
            <a:t> People</a:t>
          </a:r>
          <a:r>
            <a:rPr lang="ru-RU" sz="2000" dirty="0" smtClean="0"/>
            <a:t> (люди)</a:t>
          </a:r>
          <a:endParaRPr lang="ru-RU" sz="2000" b="0" dirty="0"/>
        </a:p>
      </dgm:t>
    </dgm:pt>
    <dgm:pt modelId="{1BB93757-E24D-4839-B5A2-DF11459F3399}" type="parTrans" cxnId="{22C6BAC5-D5CF-4BA4-B80F-5CECE11BFDCD}">
      <dgm:prSet/>
      <dgm:spPr/>
      <dgm:t>
        <a:bodyPr/>
        <a:lstStyle/>
        <a:p>
          <a:endParaRPr lang="ru-RU"/>
        </a:p>
      </dgm:t>
    </dgm:pt>
    <dgm:pt modelId="{FC511FE3-53DE-47DD-974C-981C6FB2DA5A}" type="sibTrans" cxnId="{22C6BAC5-D5CF-4BA4-B80F-5CECE11BFDCD}">
      <dgm:prSet/>
      <dgm:spPr/>
      <dgm:t>
        <a:bodyPr/>
        <a:lstStyle/>
        <a:p>
          <a:endParaRPr lang="ru-RU"/>
        </a:p>
      </dgm:t>
    </dgm:pt>
    <dgm:pt modelId="{A0FE43CF-3217-4A61-A1BA-44281B681C65}">
      <dgm:prSet phldrT="[Текст]"/>
      <dgm:spPr/>
      <dgm:t>
        <a:bodyPr/>
        <a:lstStyle/>
        <a:p>
          <a:r>
            <a:rPr lang="ru-RU" dirty="0" smtClean="0"/>
            <a:t>Современные модификации</a:t>
          </a:r>
          <a:endParaRPr lang="ru-RU" dirty="0"/>
        </a:p>
      </dgm:t>
    </dgm:pt>
    <dgm:pt modelId="{A1392F5E-C1AD-42E0-A2AD-65F45EE7D998}" type="parTrans" cxnId="{2D583F89-099C-4B0D-ADD5-733111DE06EC}">
      <dgm:prSet/>
      <dgm:spPr/>
      <dgm:t>
        <a:bodyPr/>
        <a:lstStyle/>
        <a:p>
          <a:endParaRPr lang="ru-RU"/>
        </a:p>
      </dgm:t>
    </dgm:pt>
    <dgm:pt modelId="{D546D8E2-7229-457A-A4D7-6594D4491B1B}" type="sibTrans" cxnId="{2D583F89-099C-4B0D-ADD5-733111DE06EC}">
      <dgm:prSet/>
      <dgm:spPr/>
      <dgm:t>
        <a:bodyPr/>
        <a:lstStyle/>
        <a:p>
          <a:endParaRPr lang="ru-RU"/>
        </a:p>
      </dgm:t>
    </dgm:pt>
    <dgm:pt modelId="{8DEFDFAE-1C4C-4C1B-933E-CA3619354BA5}">
      <dgm:prSet phldrT="[Текст]" custT="1"/>
      <dgm:spPr/>
      <dgm:t>
        <a:bodyPr/>
        <a:lstStyle/>
        <a:p>
          <a:r>
            <a:rPr lang="ru-RU" sz="2000" b="0" i="0" dirty="0" smtClean="0"/>
            <a:t>+ </a:t>
          </a:r>
          <a:r>
            <a:rPr lang="en-US" sz="2000" b="0" i="0" dirty="0" smtClean="0"/>
            <a:t>Positioning</a:t>
          </a:r>
          <a:r>
            <a:rPr lang="ru-RU" sz="2000" b="0" i="0" dirty="0" smtClean="0"/>
            <a:t> (Позиционирование)</a:t>
          </a:r>
          <a:endParaRPr lang="ru-RU" sz="2000" b="0" dirty="0"/>
        </a:p>
      </dgm:t>
    </dgm:pt>
    <dgm:pt modelId="{C0B0412E-7B78-4FC7-B76B-F57BC7044660}" type="parTrans" cxnId="{047A7E6A-049B-471B-84B3-BCA9DF675865}">
      <dgm:prSet/>
      <dgm:spPr/>
      <dgm:t>
        <a:bodyPr/>
        <a:lstStyle/>
        <a:p>
          <a:endParaRPr lang="ru-RU"/>
        </a:p>
      </dgm:t>
    </dgm:pt>
    <dgm:pt modelId="{D3D415D9-A061-4EBB-A7AA-45989D41FC66}" type="sibTrans" cxnId="{047A7E6A-049B-471B-84B3-BCA9DF675865}">
      <dgm:prSet/>
      <dgm:spPr/>
      <dgm:t>
        <a:bodyPr/>
        <a:lstStyle/>
        <a:p>
          <a:endParaRPr lang="ru-RU"/>
        </a:p>
      </dgm:t>
    </dgm:pt>
    <dgm:pt modelId="{43377B7F-DFB2-4FBB-84B9-723C36FAEE93}">
      <dgm:prSet phldrT="[Текст]" custT="1"/>
      <dgm:spPr/>
      <dgm:t>
        <a:bodyPr/>
        <a:lstStyle/>
        <a:p>
          <a:r>
            <a:rPr lang="ru-RU" sz="2000" b="0" i="0" dirty="0" smtClean="0"/>
            <a:t>+ </a:t>
          </a:r>
          <a:r>
            <a:rPr lang="en-US" sz="2000" b="0" i="0" dirty="0" smtClean="0"/>
            <a:t>Packaging </a:t>
          </a:r>
          <a:r>
            <a:rPr lang="ru-RU" sz="2000" b="0" i="0" dirty="0" smtClean="0"/>
            <a:t>(Упаковка)</a:t>
          </a:r>
          <a:endParaRPr lang="ru-RU" sz="2000" b="0" dirty="0"/>
        </a:p>
      </dgm:t>
    </dgm:pt>
    <dgm:pt modelId="{D9AA23DD-E919-4B2A-89B1-61C0DDE2DE93}" type="parTrans" cxnId="{7818C14A-4D51-4280-A93A-548165D128D4}">
      <dgm:prSet/>
      <dgm:spPr/>
      <dgm:t>
        <a:bodyPr/>
        <a:lstStyle/>
        <a:p>
          <a:endParaRPr lang="ru-RU"/>
        </a:p>
      </dgm:t>
    </dgm:pt>
    <dgm:pt modelId="{6C14BB7A-6C44-4678-82A1-C848C0290EBE}" type="sibTrans" cxnId="{7818C14A-4D51-4280-A93A-548165D128D4}">
      <dgm:prSet/>
      <dgm:spPr/>
      <dgm:t>
        <a:bodyPr/>
        <a:lstStyle/>
        <a:p>
          <a:endParaRPr lang="ru-RU"/>
        </a:p>
      </dgm:t>
    </dgm:pt>
    <dgm:pt modelId="{1C7701E0-223C-4397-AC1E-72FD561B3E04}">
      <dgm:prSet phldrT="[Текст]" custT="1"/>
      <dgm:spPr/>
      <dgm:t>
        <a:bodyPr/>
        <a:lstStyle/>
        <a:p>
          <a:r>
            <a:rPr lang="en-US" sz="2000" dirty="0" smtClean="0"/>
            <a:t>Price</a:t>
          </a:r>
          <a:r>
            <a:rPr lang="ru-RU" sz="2000" dirty="0" smtClean="0"/>
            <a:t> (цена)</a:t>
          </a:r>
          <a:endParaRPr lang="ru-RU" sz="2000" dirty="0"/>
        </a:p>
      </dgm:t>
    </dgm:pt>
    <dgm:pt modelId="{16CC4D78-6924-48A2-8736-13BB29DB280C}" type="parTrans" cxnId="{F85881DE-E4E6-4DB5-A06F-6DA495693A0B}">
      <dgm:prSet/>
      <dgm:spPr/>
      <dgm:t>
        <a:bodyPr/>
        <a:lstStyle/>
        <a:p>
          <a:endParaRPr lang="ru-RU"/>
        </a:p>
      </dgm:t>
    </dgm:pt>
    <dgm:pt modelId="{DDCA6DD9-751F-450A-A3D7-DC4A15690432}" type="sibTrans" cxnId="{F85881DE-E4E6-4DB5-A06F-6DA495693A0B}">
      <dgm:prSet/>
      <dgm:spPr/>
      <dgm:t>
        <a:bodyPr/>
        <a:lstStyle/>
        <a:p>
          <a:endParaRPr lang="ru-RU"/>
        </a:p>
      </dgm:t>
    </dgm:pt>
    <dgm:pt modelId="{C9BD6447-230D-418D-9C07-FD67D976D9A6}">
      <dgm:prSet phldrT="[Текст]" custT="1"/>
      <dgm:spPr/>
      <dgm:t>
        <a:bodyPr/>
        <a:lstStyle/>
        <a:p>
          <a:r>
            <a:rPr lang="en-US" sz="2000" dirty="0" smtClean="0"/>
            <a:t>Place</a:t>
          </a:r>
          <a:r>
            <a:rPr lang="ru-RU" sz="2000" dirty="0" smtClean="0"/>
            <a:t> (место расположения)</a:t>
          </a:r>
          <a:endParaRPr lang="ru-RU" sz="2000" dirty="0"/>
        </a:p>
      </dgm:t>
    </dgm:pt>
    <dgm:pt modelId="{53DE62E9-1CF5-4DC4-88A5-07E81E16D02D}" type="parTrans" cxnId="{9BA88CAE-9A5E-49D1-8287-A0AB11F4B44E}">
      <dgm:prSet/>
      <dgm:spPr/>
      <dgm:t>
        <a:bodyPr/>
        <a:lstStyle/>
        <a:p>
          <a:endParaRPr lang="ru-RU"/>
        </a:p>
      </dgm:t>
    </dgm:pt>
    <dgm:pt modelId="{DADB43C0-FB2C-4FB9-AC96-93C91C936AB4}" type="sibTrans" cxnId="{9BA88CAE-9A5E-49D1-8287-A0AB11F4B44E}">
      <dgm:prSet/>
      <dgm:spPr/>
      <dgm:t>
        <a:bodyPr/>
        <a:lstStyle/>
        <a:p>
          <a:endParaRPr lang="ru-RU"/>
        </a:p>
      </dgm:t>
    </dgm:pt>
    <dgm:pt modelId="{A0F8C287-E991-4F53-B58D-15FC4019FD1F}">
      <dgm:prSet phldrT="[Текст]" custT="1"/>
      <dgm:spPr/>
      <dgm:t>
        <a:bodyPr/>
        <a:lstStyle/>
        <a:p>
          <a:r>
            <a:rPr lang="en-US" sz="2000" dirty="0" smtClean="0"/>
            <a:t>Promotion</a:t>
          </a:r>
          <a:r>
            <a:rPr lang="ru-RU" sz="2000" dirty="0" smtClean="0"/>
            <a:t> (продвижение)</a:t>
          </a:r>
          <a:endParaRPr lang="ru-RU" sz="2000" dirty="0"/>
        </a:p>
      </dgm:t>
    </dgm:pt>
    <dgm:pt modelId="{08C7E894-56C5-4A40-943F-781ECD3DA5DE}" type="parTrans" cxnId="{51467056-6770-4517-832F-81B01787D0CA}">
      <dgm:prSet/>
      <dgm:spPr/>
      <dgm:t>
        <a:bodyPr/>
        <a:lstStyle/>
        <a:p>
          <a:endParaRPr lang="ru-RU"/>
        </a:p>
      </dgm:t>
    </dgm:pt>
    <dgm:pt modelId="{99123D42-765F-45BB-83B8-6CE41FA0F0ED}" type="sibTrans" cxnId="{51467056-6770-4517-832F-81B01787D0CA}">
      <dgm:prSet/>
      <dgm:spPr/>
      <dgm:t>
        <a:bodyPr/>
        <a:lstStyle/>
        <a:p>
          <a:endParaRPr lang="ru-RU"/>
        </a:p>
      </dgm:t>
    </dgm:pt>
    <dgm:pt modelId="{D8043A50-1E29-401B-BDC3-423B5D04CB7A}">
      <dgm:prSet phldrT="[Текст]" custT="1"/>
      <dgm:spPr/>
      <dgm:t>
        <a:bodyPr/>
        <a:lstStyle/>
        <a:p>
          <a:endParaRPr lang="ru-RU" sz="2000" dirty="0"/>
        </a:p>
      </dgm:t>
    </dgm:pt>
    <dgm:pt modelId="{CFA9EC83-529D-468E-8A7E-B39BB400CD8D}" type="parTrans" cxnId="{5E802D3C-4EBC-4C09-BE52-6898655B4B52}">
      <dgm:prSet/>
      <dgm:spPr/>
      <dgm:t>
        <a:bodyPr/>
        <a:lstStyle/>
        <a:p>
          <a:endParaRPr lang="ru-RU"/>
        </a:p>
      </dgm:t>
    </dgm:pt>
    <dgm:pt modelId="{E196CF23-C100-46BC-B074-3106EEDB82D0}" type="sibTrans" cxnId="{5E802D3C-4EBC-4C09-BE52-6898655B4B52}">
      <dgm:prSet/>
      <dgm:spPr/>
      <dgm:t>
        <a:bodyPr/>
        <a:lstStyle/>
        <a:p>
          <a:endParaRPr lang="ru-RU"/>
        </a:p>
      </dgm:t>
    </dgm:pt>
    <dgm:pt modelId="{FF48983A-0767-4D73-8B3F-8156536899F7}">
      <dgm:prSet phldrT="[Текст]" custT="1"/>
      <dgm:spPr/>
      <dgm:t>
        <a:bodyPr/>
        <a:lstStyle/>
        <a:p>
          <a:endParaRPr lang="ru-RU" sz="2000" dirty="0"/>
        </a:p>
      </dgm:t>
    </dgm:pt>
    <dgm:pt modelId="{E9F9B3B2-80E7-4BD5-9E90-14F039623AFC}" type="parTrans" cxnId="{B9C9C3A5-264B-4FDA-8868-9CFA223FBFFE}">
      <dgm:prSet/>
      <dgm:spPr/>
      <dgm:t>
        <a:bodyPr/>
        <a:lstStyle/>
        <a:p>
          <a:endParaRPr lang="ru-RU"/>
        </a:p>
      </dgm:t>
    </dgm:pt>
    <dgm:pt modelId="{8408686C-0BAC-4793-B933-74DF5363C048}" type="sibTrans" cxnId="{B9C9C3A5-264B-4FDA-8868-9CFA223FBFFE}">
      <dgm:prSet/>
      <dgm:spPr/>
      <dgm:t>
        <a:bodyPr/>
        <a:lstStyle/>
        <a:p>
          <a:endParaRPr lang="ru-RU"/>
        </a:p>
      </dgm:t>
    </dgm:pt>
    <dgm:pt modelId="{563F7DED-B338-47A5-96D9-73EFEC39FC82}">
      <dgm:prSet phldrT="[Текст]" custT="1"/>
      <dgm:spPr/>
      <dgm:t>
        <a:bodyPr/>
        <a:lstStyle/>
        <a:p>
          <a:endParaRPr lang="ru-RU" sz="2000" dirty="0"/>
        </a:p>
      </dgm:t>
    </dgm:pt>
    <dgm:pt modelId="{F20A4E48-A5AF-4906-864E-22D1F0D06F9F}" type="parTrans" cxnId="{CD4899AC-F914-4111-83E8-E3FB8309AF3C}">
      <dgm:prSet/>
      <dgm:spPr/>
      <dgm:t>
        <a:bodyPr/>
        <a:lstStyle/>
        <a:p>
          <a:endParaRPr lang="ru-RU"/>
        </a:p>
      </dgm:t>
    </dgm:pt>
    <dgm:pt modelId="{8054B201-2BFF-47B6-9D3D-B745A8A39A71}" type="sibTrans" cxnId="{CD4899AC-F914-4111-83E8-E3FB8309AF3C}">
      <dgm:prSet/>
      <dgm:spPr/>
      <dgm:t>
        <a:bodyPr/>
        <a:lstStyle/>
        <a:p>
          <a:endParaRPr lang="ru-RU"/>
        </a:p>
      </dgm:t>
    </dgm:pt>
    <dgm:pt modelId="{6090C1BB-FACD-443D-9F56-195EF185420E}">
      <dgm:prSet phldrT="[Текст]" custT="1"/>
      <dgm:spPr/>
      <dgm:t>
        <a:bodyPr/>
        <a:lstStyle/>
        <a:p>
          <a:r>
            <a:rPr lang="en-US" sz="2000" b="0" i="0" dirty="0" smtClean="0"/>
            <a:t>+ Process</a:t>
          </a:r>
          <a:r>
            <a:rPr lang="ru-RU" sz="2000" b="0" i="0" dirty="0" smtClean="0"/>
            <a:t> (процесс)</a:t>
          </a:r>
          <a:endParaRPr lang="ru-RU" sz="2000" b="0" dirty="0"/>
        </a:p>
      </dgm:t>
    </dgm:pt>
    <dgm:pt modelId="{B503BBB3-50D3-4C08-9A0A-E2B60CBECBFF}" type="parTrans" cxnId="{8E32C877-DCA7-4640-B012-DE4E7DB81DF6}">
      <dgm:prSet/>
      <dgm:spPr/>
      <dgm:t>
        <a:bodyPr/>
        <a:lstStyle/>
        <a:p>
          <a:endParaRPr lang="ru-RU"/>
        </a:p>
      </dgm:t>
    </dgm:pt>
    <dgm:pt modelId="{BB61A709-AFBC-4C14-B1E6-4EB362418058}" type="sibTrans" cxnId="{8E32C877-DCA7-4640-B012-DE4E7DB81DF6}">
      <dgm:prSet/>
      <dgm:spPr/>
      <dgm:t>
        <a:bodyPr/>
        <a:lstStyle/>
        <a:p>
          <a:endParaRPr lang="ru-RU"/>
        </a:p>
      </dgm:t>
    </dgm:pt>
    <dgm:pt modelId="{48F53B07-C0BB-4B88-85C4-E6FC00BBFCC8}">
      <dgm:prSet phldrT="[Текст]" custT="1"/>
      <dgm:spPr/>
      <dgm:t>
        <a:bodyPr/>
        <a:lstStyle/>
        <a:p>
          <a:r>
            <a:rPr lang="en-US" sz="2000" b="0" i="0" dirty="0" smtClean="0"/>
            <a:t>+ Physical  Evidence (</a:t>
          </a:r>
          <a:r>
            <a:rPr lang="ru-RU" sz="2000" b="0" i="0" dirty="0" smtClean="0"/>
            <a:t>физическое окружение)</a:t>
          </a:r>
          <a:endParaRPr lang="ru-RU" sz="2000" b="0" dirty="0"/>
        </a:p>
      </dgm:t>
    </dgm:pt>
    <dgm:pt modelId="{236E23E2-4350-431D-A961-BBFE074D1915}" type="parTrans" cxnId="{EF4B653A-1BA2-4018-88D3-796752FD0F2C}">
      <dgm:prSet/>
      <dgm:spPr/>
      <dgm:t>
        <a:bodyPr/>
        <a:lstStyle/>
        <a:p>
          <a:endParaRPr lang="ru-RU"/>
        </a:p>
      </dgm:t>
    </dgm:pt>
    <dgm:pt modelId="{32AA494F-131C-48BB-BA2F-B1FA79C401CB}" type="sibTrans" cxnId="{EF4B653A-1BA2-4018-88D3-796752FD0F2C}">
      <dgm:prSet/>
      <dgm:spPr/>
      <dgm:t>
        <a:bodyPr/>
        <a:lstStyle/>
        <a:p>
          <a:endParaRPr lang="ru-RU"/>
        </a:p>
      </dgm:t>
    </dgm:pt>
    <dgm:pt modelId="{F92DC6D9-20E2-4429-B574-BA39131D1EE7}">
      <dgm:prSet phldrT="[Текст]" custT="1"/>
      <dgm:spPr/>
      <dgm:t>
        <a:bodyPr/>
        <a:lstStyle/>
        <a:p>
          <a:endParaRPr lang="ru-RU" sz="2000" b="0" dirty="0"/>
        </a:p>
      </dgm:t>
    </dgm:pt>
    <dgm:pt modelId="{6C59CBDA-ACB2-41A9-A7EE-9618CE0D800F}" type="parTrans" cxnId="{53FE7DCD-151F-4F66-AEF9-685A751AF6FC}">
      <dgm:prSet/>
      <dgm:spPr/>
      <dgm:t>
        <a:bodyPr/>
        <a:lstStyle/>
        <a:p>
          <a:endParaRPr lang="ru-RU"/>
        </a:p>
      </dgm:t>
    </dgm:pt>
    <dgm:pt modelId="{5971A977-B657-461C-B843-051F7A6263FE}" type="sibTrans" cxnId="{53FE7DCD-151F-4F66-AEF9-685A751AF6FC}">
      <dgm:prSet/>
      <dgm:spPr/>
      <dgm:t>
        <a:bodyPr/>
        <a:lstStyle/>
        <a:p>
          <a:endParaRPr lang="ru-RU"/>
        </a:p>
      </dgm:t>
    </dgm:pt>
    <dgm:pt modelId="{BE19B6DC-C280-40F8-B4DC-BEF774E72406}">
      <dgm:prSet phldrT="[Текст]" custT="1"/>
      <dgm:spPr/>
      <dgm:t>
        <a:bodyPr/>
        <a:lstStyle/>
        <a:p>
          <a:endParaRPr lang="ru-RU" sz="2000" b="0" dirty="0"/>
        </a:p>
      </dgm:t>
    </dgm:pt>
    <dgm:pt modelId="{8D417DAC-69DA-434C-9237-B5E2AC651C44}" type="parTrans" cxnId="{38B94174-72C0-47E6-85D5-3914A0264F7A}">
      <dgm:prSet/>
      <dgm:spPr/>
      <dgm:t>
        <a:bodyPr/>
        <a:lstStyle/>
        <a:p>
          <a:endParaRPr lang="ru-RU"/>
        </a:p>
      </dgm:t>
    </dgm:pt>
    <dgm:pt modelId="{32A8BF7C-1304-4E6D-8EAF-E2F7E826C3E6}" type="sibTrans" cxnId="{38B94174-72C0-47E6-85D5-3914A0264F7A}">
      <dgm:prSet/>
      <dgm:spPr/>
      <dgm:t>
        <a:bodyPr/>
        <a:lstStyle/>
        <a:p>
          <a:endParaRPr lang="ru-RU"/>
        </a:p>
      </dgm:t>
    </dgm:pt>
    <dgm:pt modelId="{33664775-A8C9-4CAE-85BF-0A02D121792B}">
      <dgm:prSet phldrT="[Текст]" custT="1"/>
      <dgm:spPr/>
      <dgm:t>
        <a:bodyPr/>
        <a:lstStyle/>
        <a:p>
          <a:r>
            <a:rPr lang="ru-RU" sz="2000" b="0" i="0" dirty="0" smtClean="0"/>
            <a:t>+ </a:t>
          </a:r>
          <a:r>
            <a:rPr lang="en-US" sz="2000" b="0" i="0" dirty="0" smtClean="0"/>
            <a:t>Profit </a:t>
          </a:r>
          <a:r>
            <a:rPr lang="ru-RU" sz="2000" b="0" i="0" dirty="0" smtClean="0"/>
            <a:t>(Прибыль)</a:t>
          </a:r>
          <a:endParaRPr lang="ru-RU" sz="2000" b="0" dirty="0"/>
        </a:p>
      </dgm:t>
    </dgm:pt>
    <dgm:pt modelId="{BD1F55C5-4F15-4BF5-98EB-35AE10B1E806}" type="parTrans" cxnId="{46CA637B-6F90-4BE2-A2AD-78689BE173F0}">
      <dgm:prSet/>
      <dgm:spPr/>
      <dgm:t>
        <a:bodyPr/>
        <a:lstStyle/>
        <a:p>
          <a:endParaRPr lang="ru-RU"/>
        </a:p>
      </dgm:t>
    </dgm:pt>
    <dgm:pt modelId="{D3F5EBDE-7D84-46E0-81B1-D65E5092CE8C}" type="sibTrans" cxnId="{46CA637B-6F90-4BE2-A2AD-78689BE173F0}">
      <dgm:prSet/>
      <dgm:spPr/>
      <dgm:t>
        <a:bodyPr/>
        <a:lstStyle/>
        <a:p>
          <a:endParaRPr lang="ru-RU"/>
        </a:p>
      </dgm:t>
    </dgm:pt>
    <dgm:pt modelId="{7C498692-D28E-4B72-9E48-C3C5DC5D334D}">
      <dgm:prSet phldrT="[Текст]" custT="1"/>
      <dgm:spPr/>
      <dgm:t>
        <a:bodyPr/>
        <a:lstStyle/>
        <a:p>
          <a:r>
            <a:rPr lang="ru-RU" sz="2000" b="0" i="0" dirty="0" smtClean="0"/>
            <a:t>+ </a:t>
          </a:r>
          <a:r>
            <a:rPr lang="en-US" sz="2000" b="0" i="0" dirty="0" smtClean="0"/>
            <a:t>Purchase </a:t>
          </a:r>
          <a:r>
            <a:rPr lang="ru-RU" sz="2000" b="0" i="0" dirty="0" smtClean="0"/>
            <a:t>(Процесс совершения покупки)</a:t>
          </a:r>
          <a:endParaRPr lang="ru-RU" sz="2000" b="0" dirty="0"/>
        </a:p>
      </dgm:t>
    </dgm:pt>
    <dgm:pt modelId="{3E417BC8-DA4D-4A5C-B783-094142AC9966}" type="parTrans" cxnId="{BC7B26A4-0E2D-4FE5-A125-7A120F34D336}">
      <dgm:prSet/>
      <dgm:spPr/>
      <dgm:t>
        <a:bodyPr/>
        <a:lstStyle/>
        <a:p>
          <a:endParaRPr lang="ru-RU"/>
        </a:p>
      </dgm:t>
    </dgm:pt>
    <dgm:pt modelId="{A0C52F76-1181-4DB8-896A-942E4A85C301}" type="sibTrans" cxnId="{BC7B26A4-0E2D-4FE5-A125-7A120F34D336}">
      <dgm:prSet/>
      <dgm:spPr/>
      <dgm:t>
        <a:bodyPr/>
        <a:lstStyle/>
        <a:p>
          <a:endParaRPr lang="ru-RU"/>
        </a:p>
      </dgm:t>
    </dgm:pt>
    <dgm:pt modelId="{B506A5F5-0880-4DA9-B967-1A6D0EDAFB30}">
      <dgm:prSet phldrT="[Текст]" custT="1"/>
      <dgm:spPr/>
      <dgm:t>
        <a:bodyPr/>
        <a:lstStyle/>
        <a:p>
          <a:endParaRPr lang="ru-RU" sz="2000" b="0" dirty="0"/>
        </a:p>
      </dgm:t>
    </dgm:pt>
    <dgm:pt modelId="{F7579D1A-9301-4C28-93CE-D550464556DE}" type="parTrans" cxnId="{9FD4C7B0-1DEC-4B73-8CBB-DF8A2ED2A765}">
      <dgm:prSet/>
      <dgm:spPr/>
      <dgm:t>
        <a:bodyPr/>
        <a:lstStyle/>
        <a:p>
          <a:endParaRPr lang="ru-RU"/>
        </a:p>
      </dgm:t>
    </dgm:pt>
    <dgm:pt modelId="{ED14262A-5948-4E42-B4D4-CBEC56577C09}" type="sibTrans" cxnId="{9FD4C7B0-1DEC-4B73-8CBB-DF8A2ED2A765}">
      <dgm:prSet/>
      <dgm:spPr/>
      <dgm:t>
        <a:bodyPr/>
        <a:lstStyle/>
        <a:p>
          <a:endParaRPr lang="ru-RU"/>
        </a:p>
      </dgm:t>
    </dgm:pt>
    <dgm:pt modelId="{FE8DC679-BBF2-45DC-8BF6-1B1AC370613E}">
      <dgm:prSet phldrT="[Текст]" custT="1"/>
      <dgm:spPr/>
      <dgm:t>
        <a:bodyPr/>
        <a:lstStyle/>
        <a:p>
          <a:endParaRPr lang="ru-RU" sz="2000" b="0" dirty="0"/>
        </a:p>
      </dgm:t>
    </dgm:pt>
    <dgm:pt modelId="{EF219DE7-953D-439B-B8D3-7E3E113CCE61}" type="parTrans" cxnId="{B9A044AA-7CAF-4D9C-8793-8C3785462A69}">
      <dgm:prSet/>
      <dgm:spPr/>
      <dgm:t>
        <a:bodyPr/>
        <a:lstStyle/>
        <a:p>
          <a:endParaRPr lang="ru-RU"/>
        </a:p>
      </dgm:t>
    </dgm:pt>
    <dgm:pt modelId="{5169ABEA-C6F8-4D08-96DB-0E82F6FD5992}" type="sibTrans" cxnId="{B9A044AA-7CAF-4D9C-8793-8C3785462A69}">
      <dgm:prSet/>
      <dgm:spPr/>
      <dgm:t>
        <a:bodyPr/>
        <a:lstStyle/>
        <a:p>
          <a:endParaRPr lang="ru-RU"/>
        </a:p>
      </dgm:t>
    </dgm:pt>
    <dgm:pt modelId="{146AF94E-21B7-4D21-BEEF-3754CC2CD5B7}">
      <dgm:prSet phldrT="[Текст]" custT="1"/>
      <dgm:spPr/>
      <dgm:t>
        <a:bodyPr/>
        <a:lstStyle/>
        <a:p>
          <a:endParaRPr lang="ru-RU" sz="2000" b="0" dirty="0"/>
        </a:p>
      </dgm:t>
    </dgm:pt>
    <dgm:pt modelId="{3B9FB792-F3C8-4D0D-8341-446AC08DDB7D}" type="parTrans" cxnId="{1FA602C1-97DA-41CB-8B03-968FAE9ECEDD}">
      <dgm:prSet/>
      <dgm:spPr/>
      <dgm:t>
        <a:bodyPr/>
        <a:lstStyle/>
        <a:p>
          <a:endParaRPr lang="ru-RU"/>
        </a:p>
      </dgm:t>
    </dgm:pt>
    <dgm:pt modelId="{292FAEE5-700C-4001-8363-5A3A06FFCBD5}" type="sibTrans" cxnId="{1FA602C1-97DA-41CB-8B03-968FAE9ECEDD}">
      <dgm:prSet/>
      <dgm:spPr/>
      <dgm:t>
        <a:bodyPr/>
        <a:lstStyle/>
        <a:p>
          <a:endParaRPr lang="ru-RU"/>
        </a:p>
      </dgm:t>
    </dgm:pt>
    <dgm:pt modelId="{0FE45C2A-A613-4041-990B-53A350E67B59}" type="pres">
      <dgm:prSet presAssocID="{64082F99-6CE1-4D12-9B99-5446705B73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246BA6-92DA-4A11-ABD9-65741EAE0211}" type="pres">
      <dgm:prSet presAssocID="{FD741154-6E91-41B1-8ED6-FFCC01961D9A}" presName="composite" presStyleCnt="0"/>
      <dgm:spPr/>
      <dgm:t>
        <a:bodyPr/>
        <a:lstStyle/>
        <a:p>
          <a:endParaRPr lang="ru-RU"/>
        </a:p>
      </dgm:t>
    </dgm:pt>
    <dgm:pt modelId="{735B7573-1A98-4E53-992F-1B59CC469D13}" type="pres">
      <dgm:prSet presAssocID="{FD741154-6E91-41B1-8ED6-FFCC01961D9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B7107-C8D7-4EC6-9458-F418E433FB6D}" type="pres">
      <dgm:prSet presAssocID="{FD741154-6E91-41B1-8ED6-FFCC01961D9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C4584-7EA0-47C8-9ACD-6B8782C51F32}" type="pres">
      <dgm:prSet presAssocID="{D40D8BA5-0934-4341-AF74-804C433860F7}" presName="space" presStyleCnt="0"/>
      <dgm:spPr/>
      <dgm:t>
        <a:bodyPr/>
        <a:lstStyle/>
        <a:p>
          <a:endParaRPr lang="ru-RU"/>
        </a:p>
      </dgm:t>
    </dgm:pt>
    <dgm:pt modelId="{C32641D3-8994-4EAC-A52B-3B9110DED944}" type="pres">
      <dgm:prSet presAssocID="{7021D264-1059-4036-9B3C-0F86431F172C}" presName="composite" presStyleCnt="0"/>
      <dgm:spPr/>
      <dgm:t>
        <a:bodyPr/>
        <a:lstStyle/>
        <a:p>
          <a:endParaRPr lang="ru-RU"/>
        </a:p>
      </dgm:t>
    </dgm:pt>
    <dgm:pt modelId="{69840254-10BB-4380-B577-3511CE78667B}" type="pres">
      <dgm:prSet presAssocID="{7021D264-1059-4036-9B3C-0F86431F172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7B785-B087-4CE1-B985-5323ACCB6F59}" type="pres">
      <dgm:prSet presAssocID="{7021D264-1059-4036-9B3C-0F86431F172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F2B87-48AD-466B-9053-845E72A6884B}" type="pres">
      <dgm:prSet presAssocID="{B866B3DD-3C6E-465E-A135-95372748E44B}" presName="space" presStyleCnt="0"/>
      <dgm:spPr/>
      <dgm:t>
        <a:bodyPr/>
        <a:lstStyle/>
        <a:p>
          <a:endParaRPr lang="ru-RU"/>
        </a:p>
      </dgm:t>
    </dgm:pt>
    <dgm:pt modelId="{F4DF21DE-13BF-4891-8541-4DFDAA6D8942}" type="pres">
      <dgm:prSet presAssocID="{A0FE43CF-3217-4A61-A1BA-44281B681C65}" presName="composite" presStyleCnt="0"/>
      <dgm:spPr/>
      <dgm:t>
        <a:bodyPr/>
        <a:lstStyle/>
        <a:p>
          <a:endParaRPr lang="ru-RU"/>
        </a:p>
      </dgm:t>
    </dgm:pt>
    <dgm:pt modelId="{482657C6-A70A-4AE2-A582-B0DE3A1EBDE4}" type="pres">
      <dgm:prSet presAssocID="{A0FE43CF-3217-4A61-A1BA-44281B681C6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A827-2B90-4D25-A9A8-E3661895C1AB}" type="pres">
      <dgm:prSet presAssocID="{A0FE43CF-3217-4A61-A1BA-44281B681C6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A5C14-68AF-4614-AD2D-E5A408686AF5}" type="presOf" srcId="{64082F99-6CE1-4D12-9B99-5446705B7320}" destId="{0FE45C2A-A613-4041-990B-53A350E67B59}" srcOrd="0" destOrd="0" presId="urn:microsoft.com/office/officeart/2005/8/layout/hList1"/>
    <dgm:cxn modelId="{B9C9C3A5-264B-4FDA-8868-9CFA223FBFFE}" srcId="{FD741154-6E91-41B1-8ED6-FFCC01961D9A}" destId="{FF48983A-0767-4D73-8B3F-8156536899F7}" srcOrd="3" destOrd="0" parTransId="{E9F9B3B2-80E7-4BD5-9E90-14F039623AFC}" sibTransId="{8408686C-0BAC-4793-B933-74DF5363C048}"/>
    <dgm:cxn modelId="{8044068C-5BA7-44BC-B2C9-35BBEAECB9DC}" type="presOf" srcId="{D8043A50-1E29-401B-BDC3-423B5D04CB7A}" destId="{299B7107-C8D7-4EC6-9458-F418E433FB6D}" srcOrd="0" destOrd="1" presId="urn:microsoft.com/office/officeart/2005/8/layout/hList1"/>
    <dgm:cxn modelId="{3032CD2C-E7CD-4C9C-BC6E-7401B54B67DF}" type="presOf" srcId="{6090C1BB-FACD-443D-9F56-195EF185420E}" destId="{B377B785-B087-4CE1-B985-5323ACCB6F59}" srcOrd="0" destOrd="2" presId="urn:microsoft.com/office/officeart/2005/8/layout/hList1"/>
    <dgm:cxn modelId="{BC7B26A4-0E2D-4FE5-A125-7A120F34D336}" srcId="{A0FE43CF-3217-4A61-A1BA-44281B681C65}" destId="{7C498692-D28E-4B72-9E48-C3C5DC5D334D}" srcOrd="6" destOrd="0" parTransId="{3E417BC8-DA4D-4A5C-B783-094142AC9966}" sibTransId="{A0C52F76-1181-4DB8-896A-942E4A85C301}"/>
    <dgm:cxn modelId="{10C8FBB7-D173-4E56-AB8B-7E77DA066511}" type="presOf" srcId="{146AF94E-21B7-4D21-BEEF-3754CC2CD5B7}" destId="{183AA827-2B90-4D25-A9A8-E3661895C1AB}" srcOrd="0" destOrd="5" presId="urn:microsoft.com/office/officeart/2005/8/layout/hList1"/>
    <dgm:cxn modelId="{53FE7DCD-151F-4F66-AEF9-685A751AF6FC}" srcId="{7021D264-1059-4036-9B3C-0F86431F172C}" destId="{F92DC6D9-20E2-4429-B574-BA39131D1EE7}" srcOrd="1" destOrd="0" parTransId="{6C59CBDA-ACB2-41A9-A7EE-9618CE0D800F}" sibTransId="{5971A977-B657-461C-B843-051F7A6263FE}"/>
    <dgm:cxn modelId="{8A92AD20-79D1-40EE-9B35-A1A0A806EA94}" type="presOf" srcId="{FD741154-6E91-41B1-8ED6-FFCC01961D9A}" destId="{735B7573-1A98-4E53-992F-1B59CC469D13}" srcOrd="0" destOrd="0" presId="urn:microsoft.com/office/officeart/2005/8/layout/hList1"/>
    <dgm:cxn modelId="{51467056-6770-4517-832F-81B01787D0CA}" srcId="{FD741154-6E91-41B1-8ED6-FFCC01961D9A}" destId="{A0F8C287-E991-4F53-B58D-15FC4019FD1F}" srcOrd="6" destOrd="0" parTransId="{08C7E894-56C5-4A40-943F-781ECD3DA5DE}" sibTransId="{99123D42-765F-45BB-83B8-6CE41FA0F0ED}"/>
    <dgm:cxn modelId="{C11FC65B-26FF-4645-A9C6-19827C4B7074}" type="presOf" srcId="{8DEFDFAE-1C4C-4C1B-933E-CA3619354BA5}" destId="{183AA827-2B90-4D25-A9A8-E3661895C1AB}" srcOrd="0" destOrd="0" presId="urn:microsoft.com/office/officeart/2005/8/layout/hList1"/>
    <dgm:cxn modelId="{96A58360-8AB2-4874-B03F-0B00B060A901}" srcId="{64082F99-6CE1-4D12-9B99-5446705B7320}" destId="{7021D264-1059-4036-9B3C-0F86431F172C}" srcOrd="1" destOrd="0" parTransId="{4BBE94AA-BB8A-49DC-A580-CBD1A771C58C}" sibTransId="{B866B3DD-3C6E-465E-A135-95372748E44B}"/>
    <dgm:cxn modelId="{047A7E6A-049B-471B-84B3-BCA9DF675865}" srcId="{A0FE43CF-3217-4A61-A1BA-44281B681C65}" destId="{8DEFDFAE-1C4C-4C1B-933E-CA3619354BA5}" srcOrd="0" destOrd="0" parTransId="{C0B0412E-7B78-4FC7-B76B-F57BC7044660}" sibTransId="{D3D415D9-A061-4EBB-A7AA-45989D41FC66}"/>
    <dgm:cxn modelId="{1FA602C1-97DA-41CB-8B03-968FAE9ECEDD}" srcId="{A0FE43CF-3217-4A61-A1BA-44281B681C65}" destId="{146AF94E-21B7-4D21-BEEF-3754CC2CD5B7}" srcOrd="5" destOrd="0" parTransId="{3B9FB792-F3C8-4D0D-8341-446AC08DDB7D}" sibTransId="{292FAEE5-700C-4001-8363-5A3A06FFCBD5}"/>
    <dgm:cxn modelId="{BEB3BEF4-9172-4C29-8103-C7D458906C7A}" type="presOf" srcId="{FF48983A-0767-4D73-8B3F-8156536899F7}" destId="{299B7107-C8D7-4EC6-9458-F418E433FB6D}" srcOrd="0" destOrd="3" presId="urn:microsoft.com/office/officeart/2005/8/layout/hList1"/>
    <dgm:cxn modelId="{69A8B7B7-91D3-460F-99BC-EAC40AECF64A}" type="presOf" srcId="{FE8DC679-BBF2-45DC-8BF6-1B1AC370613E}" destId="{183AA827-2B90-4D25-A9A8-E3661895C1AB}" srcOrd="0" destOrd="3" presId="urn:microsoft.com/office/officeart/2005/8/layout/hList1"/>
    <dgm:cxn modelId="{417CA548-BF3F-4DD6-BEB2-B86F93BE3EB5}" srcId="{FD741154-6E91-41B1-8ED6-FFCC01961D9A}" destId="{F284240B-D56F-4167-BE6B-4C87EE6ECABD}" srcOrd="0" destOrd="0" parTransId="{3DA40DA6-2C36-4B42-8CF7-C6B787AB4429}" sibTransId="{AF68B37B-29C0-40E0-98BA-7FCD00B7E5BD}"/>
    <dgm:cxn modelId="{5E802D3C-4EBC-4C09-BE52-6898655B4B52}" srcId="{FD741154-6E91-41B1-8ED6-FFCC01961D9A}" destId="{D8043A50-1E29-401B-BDC3-423B5D04CB7A}" srcOrd="1" destOrd="0" parTransId="{CFA9EC83-529D-468E-8A7E-B39BB400CD8D}" sibTransId="{E196CF23-C100-46BC-B074-3106EEDB82D0}"/>
    <dgm:cxn modelId="{AFBA292F-F85C-455D-92CD-C52CCAA91052}" type="presOf" srcId="{BE19B6DC-C280-40F8-B4DC-BEF774E72406}" destId="{B377B785-B087-4CE1-B985-5323ACCB6F59}" srcOrd="0" destOrd="3" presId="urn:microsoft.com/office/officeart/2005/8/layout/hList1"/>
    <dgm:cxn modelId="{64E5CF71-38A0-48D4-975C-750DC793A7C0}" type="presOf" srcId="{7021D264-1059-4036-9B3C-0F86431F172C}" destId="{69840254-10BB-4380-B577-3511CE78667B}" srcOrd="0" destOrd="0" presId="urn:microsoft.com/office/officeart/2005/8/layout/hList1"/>
    <dgm:cxn modelId="{9D7849C7-E0C3-4E9E-B986-5AEFFA472845}" type="presOf" srcId="{F92DC6D9-20E2-4429-B574-BA39131D1EE7}" destId="{B377B785-B087-4CE1-B985-5323ACCB6F59}" srcOrd="0" destOrd="1" presId="urn:microsoft.com/office/officeart/2005/8/layout/hList1"/>
    <dgm:cxn modelId="{78047486-FC2D-4780-ABC2-B0BF11ACCC4C}" srcId="{64082F99-6CE1-4D12-9B99-5446705B7320}" destId="{FD741154-6E91-41B1-8ED6-FFCC01961D9A}" srcOrd="0" destOrd="0" parTransId="{AD0FF448-D3FD-4CDF-8058-5511E174EACD}" sibTransId="{D40D8BA5-0934-4341-AF74-804C433860F7}"/>
    <dgm:cxn modelId="{067A359C-DBC0-47F9-B29C-0D81C8B689BB}" type="presOf" srcId="{F284240B-D56F-4167-BE6B-4C87EE6ECABD}" destId="{299B7107-C8D7-4EC6-9458-F418E433FB6D}" srcOrd="0" destOrd="0" presId="urn:microsoft.com/office/officeart/2005/8/layout/hList1"/>
    <dgm:cxn modelId="{ADF25BC0-AFD1-4AB0-9C32-BD611CCB95F3}" type="presOf" srcId="{B506A5F5-0880-4DA9-B967-1A6D0EDAFB30}" destId="{183AA827-2B90-4D25-A9A8-E3661895C1AB}" srcOrd="0" destOrd="1" presId="urn:microsoft.com/office/officeart/2005/8/layout/hList1"/>
    <dgm:cxn modelId="{3CF31A19-09FB-44AD-B8D5-6D4B8431352F}" type="presOf" srcId="{1C7701E0-223C-4397-AC1E-72FD561B3E04}" destId="{299B7107-C8D7-4EC6-9458-F418E433FB6D}" srcOrd="0" destOrd="2" presId="urn:microsoft.com/office/officeart/2005/8/layout/hList1"/>
    <dgm:cxn modelId="{EF4B653A-1BA2-4018-88D3-796752FD0F2C}" srcId="{7021D264-1059-4036-9B3C-0F86431F172C}" destId="{48F53B07-C0BB-4B88-85C4-E6FC00BBFCC8}" srcOrd="4" destOrd="0" parTransId="{236E23E2-4350-431D-A961-BBFE074D1915}" sibTransId="{32AA494F-131C-48BB-BA2F-B1FA79C401CB}"/>
    <dgm:cxn modelId="{46CA637B-6F90-4BE2-A2AD-78689BE173F0}" srcId="{A0FE43CF-3217-4A61-A1BA-44281B681C65}" destId="{33664775-A8C9-4CAE-85BF-0A02D121792B}" srcOrd="4" destOrd="0" parTransId="{BD1F55C5-4F15-4BF5-98EB-35AE10B1E806}" sibTransId="{D3F5EBDE-7D84-46E0-81B1-D65E5092CE8C}"/>
    <dgm:cxn modelId="{B9A044AA-7CAF-4D9C-8793-8C3785462A69}" srcId="{A0FE43CF-3217-4A61-A1BA-44281B681C65}" destId="{FE8DC679-BBF2-45DC-8BF6-1B1AC370613E}" srcOrd="3" destOrd="0" parTransId="{EF219DE7-953D-439B-B8D3-7E3E113CCE61}" sibTransId="{5169ABEA-C6F8-4D08-96DB-0E82F6FD5992}"/>
    <dgm:cxn modelId="{E4980A7B-389C-4783-AB35-AC782B665943}" type="presOf" srcId="{43377B7F-DFB2-4FBB-84B9-723C36FAEE93}" destId="{183AA827-2B90-4D25-A9A8-E3661895C1AB}" srcOrd="0" destOrd="2" presId="urn:microsoft.com/office/officeart/2005/8/layout/hList1"/>
    <dgm:cxn modelId="{22C6BAC5-D5CF-4BA4-B80F-5CECE11BFDCD}" srcId="{7021D264-1059-4036-9B3C-0F86431F172C}" destId="{0EBD0A74-DAAB-47C6-B33A-4F0724BD0735}" srcOrd="0" destOrd="0" parTransId="{1BB93757-E24D-4839-B5A2-DF11459F3399}" sibTransId="{FC511FE3-53DE-47DD-974C-981C6FB2DA5A}"/>
    <dgm:cxn modelId="{38B94174-72C0-47E6-85D5-3914A0264F7A}" srcId="{7021D264-1059-4036-9B3C-0F86431F172C}" destId="{BE19B6DC-C280-40F8-B4DC-BEF774E72406}" srcOrd="3" destOrd="0" parTransId="{8D417DAC-69DA-434C-9237-B5E2AC651C44}" sibTransId="{32A8BF7C-1304-4E6D-8EAF-E2F7E826C3E6}"/>
    <dgm:cxn modelId="{F85881DE-E4E6-4DB5-A06F-6DA495693A0B}" srcId="{FD741154-6E91-41B1-8ED6-FFCC01961D9A}" destId="{1C7701E0-223C-4397-AC1E-72FD561B3E04}" srcOrd="2" destOrd="0" parTransId="{16CC4D78-6924-48A2-8736-13BB29DB280C}" sibTransId="{DDCA6DD9-751F-450A-A3D7-DC4A15690432}"/>
    <dgm:cxn modelId="{2D583F89-099C-4B0D-ADD5-733111DE06EC}" srcId="{64082F99-6CE1-4D12-9B99-5446705B7320}" destId="{A0FE43CF-3217-4A61-A1BA-44281B681C65}" srcOrd="2" destOrd="0" parTransId="{A1392F5E-C1AD-42E0-A2AD-65F45EE7D998}" sibTransId="{D546D8E2-7229-457A-A4D7-6594D4491B1B}"/>
    <dgm:cxn modelId="{CD4899AC-F914-4111-83E8-E3FB8309AF3C}" srcId="{FD741154-6E91-41B1-8ED6-FFCC01961D9A}" destId="{563F7DED-B338-47A5-96D9-73EFEC39FC82}" srcOrd="5" destOrd="0" parTransId="{F20A4E48-A5AF-4906-864E-22D1F0D06F9F}" sibTransId="{8054B201-2BFF-47B6-9D3D-B745A8A39A71}"/>
    <dgm:cxn modelId="{FFB71733-1B1E-4702-855B-FA5037D92957}" type="presOf" srcId="{7C498692-D28E-4B72-9E48-C3C5DC5D334D}" destId="{183AA827-2B90-4D25-A9A8-E3661895C1AB}" srcOrd="0" destOrd="6" presId="urn:microsoft.com/office/officeart/2005/8/layout/hList1"/>
    <dgm:cxn modelId="{937377C1-149F-4CAA-840E-32AA4B80752E}" type="presOf" srcId="{563F7DED-B338-47A5-96D9-73EFEC39FC82}" destId="{299B7107-C8D7-4EC6-9458-F418E433FB6D}" srcOrd="0" destOrd="5" presId="urn:microsoft.com/office/officeart/2005/8/layout/hList1"/>
    <dgm:cxn modelId="{41D3734C-8B6D-4282-A155-1C9799347AB0}" type="presOf" srcId="{A0F8C287-E991-4F53-B58D-15FC4019FD1F}" destId="{299B7107-C8D7-4EC6-9458-F418E433FB6D}" srcOrd="0" destOrd="6" presId="urn:microsoft.com/office/officeart/2005/8/layout/hList1"/>
    <dgm:cxn modelId="{5F50DD88-6D81-4B20-A89D-D66F9C9AD50E}" type="presOf" srcId="{A0FE43CF-3217-4A61-A1BA-44281B681C65}" destId="{482657C6-A70A-4AE2-A582-B0DE3A1EBDE4}" srcOrd="0" destOrd="0" presId="urn:microsoft.com/office/officeart/2005/8/layout/hList1"/>
    <dgm:cxn modelId="{EE2166E6-60DF-46E6-8580-A6B86AE3E4E7}" type="presOf" srcId="{48F53B07-C0BB-4B88-85C4-E6FC00BBFCC8}" destId="{B377B785-B087-4CE1-B985-5323ACCB6F59}" srcOrd="0" destOrd="4" presId="urn:microsoft.com/office/officeart/2005/8/layout/hList1"/>
    <dgm:cxn modelId="{EA9DCF78-64CE-4B4A-8A27-A47B135D4E2D}" type="presOf" srcId="{0EBD0A74-DAAB-47C6-B33A-4F0724BD0735}" destId="{B377B785-B087-4CE1-B985-5323ACCB6F59}" srcOrd="0" destOrd="0" presId="urn:microsoft.com/office/officeart/2005/8/layout/hList1"/>
    <dgm:cxn modelId="{9FD4C7B0-1DEC-4B73-8CBB-DF8A2ED2A765}" srcId="{A0FE43CF-3217-4A61-A1BA-44281B681C65}" destId="{B506A5F5-0880-4DA9-B967-1A6D0EDAFB30}" srcOrd="1" destOrd="0" parTransId="{F7579D1A-9301-4C28-93CE-D550464556DE}" sibTransId="{ED14262A-5948-4E42-B4D4-CBEC56577C09}"/>
    <dgm:cxn modelId="{7AB72504-C844-4581-A78A-29A43FC41A9F}" type="presOf" srcId="{C9BD6447-230D-418D-9C07-FD67D976D9A6}" destId="{299B7107-C8D7-4EC6-9458-F418E433FB6D}" srcOrd="0" destOrd="4" presId="urn:microsoft.com/office/officeart/2005/8/layout/hList1"/>
    <dgm:cxn modelId="{8E32C877-DCA7-4640-B012-DE4E7DB81DF6}" srcId="{7021D264-1059-4036-9B3C-0F86431F172C}" destId="{6090C1BB-FACD-443D-9F56-195EF185420E}" srcOrd="2" destOrd="0" parTransId="{B503BBB3-50D3-4C08-9A0A-E2B60CBECBFF}" sibTransId="{BB61A709-AFBC-4C14-B1E6-4EB362418058}"/>
    <dgm:cxn modelId="{455CDD3B-C52C-45B2-A20E-31BEF717571D}" type="presOf" srcId="{33664775-A8C9-4CAE-85BF-0A02D121792B}" destId="{183AA827-2B90-4D25-A9A8-E3661895C1AB}" srcOrd="0" destOrd="4" presId="urn:microsoft.com/office/officeart/2005/8/layout/hList1"/>
    <dgm:cxn modelId="{9BA88CAE-9A5E-49D1-8287-A0AB11F4B44E}" srcId="{FD741154-6E91-41B1-8ED6-FFCC01961D9A}" destId="{C9BD6447-230D-418D-9C07-FD67D976D9A6}" srcOrd="4" destOrd="0" parTransId="{53DE62E9-1CF5-4DC4-88A5-07E81E16D02D}" sibTransId="{DADB43C0-FB2C-4FB9-AC96-93C91C936AB4}"/>
    <dgm:cxn modelId="{7818C14A-4D51-4280-A93A-548165D128D4}" srcId="{A0FE43CF-3217-4A61-A1BA-44281B681C65}" destId="{43377B7F-DFB2-4FBB-84B9-723C36FAEE93}" srcOrd="2" destOrd="0" parTransId="{D9AA23DD-E919-4B2A-89B1-61C0DDE2DE93}" sibTransId="{6C14BB7A-6C44-4678-82A1-C848C0290EBE}"/>
    <dgm:cxn modelId="{8F239283-28C8-4584-8FE9-EFBF0B488B54}" type="presParOf" srcId="{0FE45C2A-A613-4041-990B-53A350E67B59}" destId="{FA246BA6-92DA-4A11-ABD9-65741EAE0211}" srcOrd="0" destOrd="0" presId="urn:microsoft.com/office/officeart/2005/8/layout/hList1"/>
    <dgm:cxn modelId="{C76F4300-3E98-46E9-B32E-D62B4836B261}" type="presParOf" srcId="{FA246BA6-92DA-4A11-ABD9-65741EAE0211}" destId="{735B7573-1A98-4E53-992F-1B59CC469D13}" srcOrd="0" destOrd="0" presId="urn:microsoft.com/office/officeart/2005/8/layout/hList1"/>
    <dgm:cxn modelId="{FA9FBBE2-FD76-42F0-9B3E-C133A591F39E}" type="presParOf" srcId="{FA246BA6-92DA-4A11-ABD9-65741EAE0211}" destId="{299B7107-C8D7-4EC6-9458-F418E433FB6D}" srcOrd="1" destOrd="0" presId="urn:microsoft.com/office/officeart/2005/8/layout/hList1"/>
    <dgm:cxn modelId="{9D64297E-FCCA-4D42-88AF-FFA9D36CB3B0}" type="presParOf" srcId="{0FE45C2A-A613-4041-990B-53A350E67B59}" destId="{4ADC4584-7EA0-47C8-9ACD-6B8782C51F32}" srcOrd="1" destOrd="0" presId="urn:microsoft.com/office/officeart/2005/8/layout/hList1"/>
    <dgm:cxn modelId="{6194EC44-EFA4-4369-A0CA-81FBCF8F0D00}" type="presParOf" srcId="{0FE45C2A-A613-4041-990B-53A350E67B59}" destId="{C32641D3-8994-4EAC-A52B-3B9110DED944}" srcOrd="2" destOrd="0" presId="urn:microsoft.com/office/officeart/2005/8/layout/hList1"/>
    <dgm:cxn modelId="{29D3B59A-809B-477D-9C4F-E6FA1B0D5073}" type="presParOf" srcId="{C32641D3-8994-4EAC-A52B-3B9110DED944}" destId="{69840254-10BB-4380-B577-3511CE78667B}" srcOrd="0" destOrd="0" presId="urn:microsoft.com/office/officeart/2005/8/layout/hList1"/>
    <dgm:cxn modelId="{234FAC94-D115-4A8F-935E-7112315AA138}" type="presParOf" srcId="{C32641D3-8994-4EAC-A52B-3B9110DED944}" destId="{B377B785-B087-4CE1-B985-5323ACCB6F59}" srcOrd="1" destOrd="0" presId="urn:microsoft.com/office/officeart/2005/8/layout/hList1"/>
    <dgm:cxn modelId="{BAF7EA63-B1D7-48AC-874E-135116860A61}" type="presParOf" srcId="{0FE45C2A-A613-4041-990B-53A350E67B59}" destId="{C38F2B87-48AD-466B-9053-845E72A6884B}" srcOrd="3" destOrd="0" presId="urn:microsoft.com/office/officeart/2005/8/layout/hList1"/>
    <dgm:cxn modelId="{2F6028D6-28CD-4D23-9409-516011809F34}" type="presParOf" srcId="{0FE45C2A-A613-4041-990B-53A350E67B59}" destId="{F4DF21DE-13BF-4891-8541-4DFDAA6D8942}" srcOrd="4" destOrd="0" presId="urn:microsoft.com/office/officeart/2005/8/layout/hList1"/>
    <dgm:cxn modelId="{CD7C616B-C448-4EB0-A7B9-C614E16D476C}" type="presParOf" srcId="{F4DF21DE-13BF-4891-8541-4DFDAA6D8942}" destId="{482657C6-A70A-4AE2-A582-B0DE3A1EBDE4}" srcOrd="0" destOrd="0" presId="urn:microsoft.com/office/officeart/2005/8/layout/hList1"/>
    <dgm:cxn modelId="{E6DDD8A2-C432-482D-90F5-B83C117A68CE}" type="presParOf" srcId="{F4DF21DE-13BF-4891-8541-4DFDAA6D8942}" destId="{183AA827-2B90-4D25-A9A8-E3661895C1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B7573-1A98-4E53-992F-1B59CC469D13}">
      <dsp:nvSpPr>
        <dsp:cNvPr id="0" name=""/>
        <dsp:cNvSpPr/>
      </dsp:nvSpPr>
      <dsp:spPr>
        <a:xfrm>
          <a:off x="3389" y="517061"/>
          <a:ext cx="3304906" cy="130414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8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Модель 4Р</a:t>
          </a:r>
          <a:endParaRPr lang="ru-RU" sz="3600" kern="1200" dirty="0"/>
        </a:p>
      </dsp:txBody>
      <dsp:txXfrm>
        <a:off x="3389" y="517061"/>
        <a:ext cx="3304906" cy="1304140"/>
      </dsp:txXfrm>
    </dsp:sp>
    <dsp:sp modelId="{299B7107-C8D7-4EC6-9458-F418E433FB6D}">
      <dsp:nvSpPr>
        <dsp:cNvPr id="0" name=""/>
        <dsp:cNvSpPr/>
      </dsp:nvSpPr>
      <dsp:spPr>
        <a:xfrm>
          <a:off x="3389" y="1821201"/>
          <a:ext cx="3304906" cy="308040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Product</a:t>
          </a:r>
          <a:r>
            <a:rPr lang="ru-RU" sz="2000" kern="1200" dirty="0" smtClean="0"/>
            <a:t> (продукт)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Price</a:t>
          </a:r>
          <a:r>
            <a:rPr lang="ru-RU" sz="2000" kern="1200" dirty="0" smtClean="0"/>
            <a:t> (цена)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Place</a:t>
          </a:r>
          <a:r>
            <a:rPr lang="ru-RU" sz="2000" kern="1200" dirty="0" smtClean="0"/>
            <a:t> (место расположения)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Promotion</a:t>
          </a:r>
          <a:r>
            <a:rPr lang="ru-RU" sz="2000" kern="1200" dirty="0" smtClean="0"/>
            <a:t> (продвижение)</a:t>
          </a:r>
          <a:endParaRPr lang="ru-RU" sz="2000" kern="1200" dirty="0"/>
        </a:p>
      </dsp:txBody>
      <dsp:txXfrm>
        <a:off x="3389" y="1821201"/>
        <a:ext cx="3304906" cy="3080404"/>
      </dsp:txXfrm>
    </dsp:sp>
    <dsp:sp modelId="{69840254-10BB-4380-B577-3511CE78667B}">
      <dsp:nvSpPr>
        <dsp:cNvPr id="0" name=""/>
        <dsp:cNvSpPr/>
      </dsp:nvSpPr>
      <dsp:spPr>
        <a:xfrm>
          <a:off x="3770983" y="517061"/>
          <a:ext cx="3304906" cy="130414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80000"/>
              <a:hueOff val="-17936"/>
              <a:satOff val="-2012"/>
              <a:lumOff val="1284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Модель 7Р</a:t>
          </a:r>
          <a:endParaRPr lang="ru-RU" sz="3600" kern="1200" dirty="0"/>
        </a:p>
      </dsp:txBody>
      <dsp:txXfrm>
        <a:off x="3770983" y="517061"/>
        <a:ext cx="3304906" cy="1304140"/>
      </dsp:txXfrm>
    </dsp:sp>
    <dsp:sp modelId="{B377B785-B087-4CE1-B985-5323ACCB6F59}">
      <dsp:nvSpPr>
        <dsp:cNvPr id="0" name=""/>
        <dsp:cNvSpPr/>
      </dsp:nvSpPr>
      <dsp:spPr>
        <a:xfrm>
          <a:off x="3770983" y="1821201"/>
          <a:ext cx="3304906" cy="308040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+</a:t>
          </a:r>
          <a:r>
            <a:rPr lang="en-US" sz="2000" kern="1200" dirty="0" smtClean="0"/>
            <a:t> People</a:t>
          </a:r>
          <a:r>
            <a:rPr lang="ru-RU" sz="2000" kern="1200" dirty="0" smtClean="0"/>
            <a:t> (люди)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+ Process</a:t>
          </a:r>
          <a:r>
            <a:rPr lang="ru-RU" sz="2000" b="0" i="0" kern="1200" dirty="0" smtClean="0"/>
            <a:t> (процесс)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/>
            <a:t>+ Physical  Evidence (</a:t>
          </a:r>
          <a:r>
            <a:rPr lang="ru-RU" sz="2000" b="0" i="0" kern="1200" dirty="0" smtClean="0"/>
            <a:t>физическое окружение)</a:t>
          </a:r>
          <a:endParaRPr lang="ru-RU" sz="2000" b="0" kern="1200" dirty="0"/>
        </a:p>
      </dsp:txBody>
      <dsp:txXfrm>
        <a:off x="3770983" y="1821201"/>
        <a:ext cx="3304906" cy="3080404"/>
      </dsp:txXfrm>
    </dsp:sp>
    <dsp:sp modelId="{482657C6-A70A-4AE2-A582-B0DE3A1EBDE4}">
      <dsp:nvSpPr>
        <dsp:cNvPr id="0" name=""/>
        <dsp:cNvSpPr/>
      </dsp:nvSpPr>
      <dsp:spPr>
        <a:xfrm>
          <a:off x="7538577" y="517061"/>
          <a:ext cx="3304906" cy="130414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shade val="80000"/>
              <a:hueOff val="-35872"/>
              <a:satOff val="-4024"/>
              <a:lumOff val="2568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Современные модификации</a:t>
          </a:r>
          <a:endParaRPr lang="ru-RU" sz="3600" kern="1200" dirty="0"/>
        </a:p>
      </dsp:txBody>
      <dsp:txXfrm>
        <a:off x="7538577" y="517061"/>
        <a:ext cx="3304906" cy="1304140"/>
      </dsp:txXfrm>
    </dsp:sp>
    <dsp:sp modelId="{183AA827-2B90-4D25-A9A8-E3661895C1AB}">
      <dsp:nvSpPr>
        <dsp:cNvPr id="0" name=""/>
        <dsp:cNvSpPr/>
      </dsp:nvSpPr>
      <dsp:spPr>
        <a:xfrm>
          <a:off x="7538577" y="1821201"/>
          <a:ext cx="3304906" cy="308040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/>
            <a:t>+ </a:t>
          </a:r>
          <a:r>
            <a:rPr lang="en-US" sz="2000" b="0" i="0" kern="1200" dirty="0" smtClean="0"/>
            <a:t>Positioning</a:t>
          </a:r>
          <a:r>
            <a:rPr lang="ru-RU" sz="2000" b="0" i="0" kern="1200" dirty="0" smtClean="0"/>
            <a:t> (Позиционирование)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/>
            <a:t>+ </a:t>
          </a:r>
          <a:r>
            <a:rPr lang="en-US" sz="2000" b="0" i="0" kern="1200" dirty="0" smtClean="0"/>
            <a:t>Packaging </a:t>
          </a:r>
          <a:r>
            <a:rPr lang="ru-RU" sz="2000" b="0" i="0" kern="1200" dirty="0" smtClean="0"/>
            <a:t>(Упаковка)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/>
            <a:t>+ </a:t>
          </a:r>
          <a:r>
            <a:rPr lang="en-US" sz="2000" b="0" i="0" kern="1200" dirty="0" smtClean="0"/>
            <a:t>Profit </a:t>
          </a:r>
          <a:r>
            <a:rPr lang="ru-RU" sz="2000" b="0" i="0" kern="1200" dirty="0" smtClean="0"/>
            <a:t>(Прибыль)</a:t>
          </a: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/>
            <a:t>+ </a:t>
          </a:r>
          <a:r>
            <a:rPr lang="en-US" sz="2000" b="0" i="0" kern="1200" dirty="0" smtClean="0"/>
            <a:t>Purchase </a:t>
          </a:r>
          <a:r>
            <a:rPr lang="ru-RU" sz="2000" b="0" i="0" kern="1200" dirty="0" smtClean="0"/>
            <a:t>(Процесс совершения покупки)</a:t>
          </a:r>
          <a:endParaRPr lang="ru-RU" sz="2000" b="0" kern="1200" dirty="0"/>
        </a:p>
      </dsp:txBody>
      <dsp:txXfrm>
        <a:off x="7538577" y="1821201"/>
        <a:ext cx="3304906" cy="3080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E8B0-26AF-4D58-AC3F-ECD03FA0DCE1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F0786-AAEB-4272-AE6D-7DACE08E94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0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64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23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4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3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3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27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F0786-AAEB-4272-AE6D-7DACE08E948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1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73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7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38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339-EF9D-43FD-8CEF-3EDFC6BB5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983-BB24-4DF0-8D1E-4D7B9C7FB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8BFE-C4D4-490D-8D50-6A28D3168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0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8567-FAB8-45FF-83DC-70EABCE2F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396-93B4-49CC-B735-AA0E0B87C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2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7010-A7F0-40BE-955E-371C65C0AC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FFB-93AC-4062-A54E-D2B3D0FCE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0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3451-77EF-480F-B32A-ED2D3D9B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665D-CCDC-49DA-8940-78D93B4FA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2A8F-383A-47E1-BAC2-4E3FEF72C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9D3F-E7CE-4E9A-A981-A2021E278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7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E48A-40D3-48FE-B4A1-85FDBA9424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2B94-AF70-451C-92BA-9484669B0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5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3422-771E-4AD0-BDF7-09F81BFB9E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CDF8-4EB9-4E79-8AC6-F72320029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4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3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312A-3809-4E18-A590-B174380F75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C38B-49DE-4E20-B666-374919BC25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7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655-E70E-4E09-B803-6372BD637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11F-03F8-432F-94AD-47B270137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67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CA38-C762-4AD5-A577-0023219272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C7EE-AD3C-4632-9836-D4CF069460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66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339-EF9D-43FD-8CEF-3EDFC6BB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5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8567-FAB8-45FF-83DC-70EABCE2FB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396-93B4-49CC-B735-AA0E0B87C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07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7010-A7F0-40BE-955E-371C65C0AC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FFB-93AC-4062-A54E-D2B3D0FCE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36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3451-77EF-480F-B32A-ED2D3D9B0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665D-CCDC-49DA-8940-78D93B4F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07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2A8F-383A-47E1-BAC2-4E3FEF72C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9D3F-E7CE-4E9A-A981-A2021E278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58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E48A-40D3-48FE-B4A1-85FDBA9424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2B94-AF70-451C-92BA-9484669B0B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05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3422-771E-4AD0-BDF7-09F81BFB9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CDF8-4EB9-4E79-8AC6-F7232002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3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60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312A-3809-4E18-A590-B174380F75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9C38B-49DE-4E20-B666-374919BC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655-E70E-4E09-B803-6372BD63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11F-03F8-432F-94AD-47B270137A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13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CA38-C762-4AD5-A577-002321927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C7EE-AD3C-4632-9836-D4CF06946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90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983-BB24-4DF0-8D1E-4D7B9C7FB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8BFE-C4D4-490D-8D50-6A28D3168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98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8339-EF9D-43FD-8CEF-3EDFC6BB5E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76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0983-BB24-4DF0-8D1E-4D7B9C7FBC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8BFE-C4D4-490D-8D50-6A28D3168B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41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8567-FAB8-45FF-83DC-70EABCE2FB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5396-93B4-49CC-B735-AA0E0B87C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08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C7010-A7F0-40BE-955E-371C65C0AC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FFFB-93AC-4062-A54E-D2B3D0FCE0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51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3451-77EF-480F-B32A-ED2D3D9B0E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665D-CCDC-49DA-8940-78D93B4FAB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16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2A8F-383A-47E1-BAC2-4E3FEF72C1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9D3F-E7CE-4E9A-A981-A2021E278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5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81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E48A-40D3-48FE-B4A1-85FDBA9424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2B94-AF70-451C-92BA-9484669B0B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3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3422-771E-4AD0-BDF7-09F81BFB9E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CDF8-4EB9-4E79-8AC6-F72320029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08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8312A-3809-4E18-A590-B174380F75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C38B-49DE-4E20-B666-374919BC25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2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8655-E70E-4E09-B803-6372BD6374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8A11F-03F8-432F-94AD-47B270137A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1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CA38-C762-4AD5-A577-0023219272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C7EE-AD3C-4632-9836-D4CF069460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593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E02892B-170A-48FF-9F43-08B7659878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28339-EF9D-43FD-8CEF-3EDFC6BB5E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8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E0983-BB24-4DF0-8D1E-4D7B9C7FBC8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B8BFE-C4D4-490D-8D50-6A28D3168B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513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5E8567-FAB8-45FF-83DC-70EABCE2FB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396-93B4-49CC-B735-AA0E0B87CD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4950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6C7010-A7F0-40BE-955E-371C65C0AC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8FFFB-93AC-4062-A54E-D2B3D0FCE0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35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3451-77EF-480F-B32A-ED2D3D9B0E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5665D-CCDC-49DA-8940-78D93B4FAB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6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6868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542A8F-383A-47E1-BAC2-4E3FEF72C1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39D3F-E7CE-4E9A-A981-A2021E278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229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AE48A-40D3-48FE-B4A1-85FDBA9424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02B94-AF70-451C-92BA-9484669B0B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365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D13422-771E-4AD0-BDF7-09F81BFB9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4CDF8-4EB9-4E79-8AC6-F723200295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068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8312A-3809-4E18-A590-B174380F75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9C38B-49DE-4E20-B666-374919BC25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5466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68655-E70E-4E09-B803-6372BD6374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8A11F-03F8-432F-94AD-47B270137A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69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FCA38-C762-4AD5-A577-0023219272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9C7EE-AD3C-4632-9836-D4CF069460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7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4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8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6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2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D17FE-FC9C-4103-A4B4-EFF30D0CA7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E86E3-E761-44B2-95DC-E42DB73CB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3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9D17FE-FC9C-4103-A4B4-EFF30D0CA7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6E86E3-E761-44B2-95DC-E42DB73CB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2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46BBC3-00E7-402D-A983-EE737EBF51C8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FC2F117-A6F0-4EF0-889D-DF1126165CF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9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3.deviantart.net/fs14/f/2007/115/d/9/Abstract_Technology_by_TwilightAmbi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99252"/>
            <a:ext cx="12192000" cy="1989657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Пример анализа </a:t>
            </a:r>
            <a:br>
              <a:rPr lang="ru-RU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маркетинг-</a:t>
            </a:r>
            <a:r>
              <a:rPr lang="ru-RU" sz="6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микс</a:t>
            </a:r>
            <a:r>
              <a:rPr lang="ru-RU" sz="6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товара</a:t>
            </a:r>
            <a:endParaRPr lang="ru-RU" sz="6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37" y="332830"/>
            <a:ext cx="4124616" cy="127544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050875"/>
            <a:ext cx="12192000" cy="3693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ПРАКТИКА </a:t>
            </a:r>
            <a:r>
              <a:rPr lang="ru-RU" dirty="0" smtClean="0">
                <a:solidFill>
                  <a:schemeClr val="bg1"/>
                </a:solidFill>
              </a:rPr>
              <a:t>ПО МАРКЕТИНГУ: </a:t>
            </a:r>
            <a:r>
              <a:rPr lang="ru-RU" dirty="0" smtClean="0">
                <a:solidFill>
                  <a:schemeClr val="bg1"/>
                </a:solidFill>
              </a:rPr>
              <a:t>УДОБНО! ПРОСТО! МАКСИМАЛЬНО ПОЛЕЗНО!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00400" y="1632891"/>
            <a:ext cx="4166821" cy="457201"/>
          </a:xfr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www.PowerBranding.ru</a:t>
            </a:r>
            <a:endParaRPr lang="ru-RU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5340" y="623177"/>
            <a:ext cx="11167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C04A08"/>
                </a:solidFill>
              </a:rPr>
              <a:t>ШАГ четвертый</a:t>
            </a:r>
            <a:r>
              <a:rPr lang="ru-RU" sz="3000" b="1" dirty="0">
                <a:solidFill>
                  <a:srgbClr val="C04A08"/>
                </a:solidFill>
              </a:rPr>
              <a:t>: сформулируйте </a:t>
            </a:r>
            <a:r>
              <a:rPr lang="ru-RU" sz="3000" b="1" dirty="0" smtClean="0">
                <a:solidFill>
                  <a:srgbClr val="C04A08"/>
                </a:solidFill>
              </a:rPr>
              <a:t>действия</a:t>
            </a:r>
            <a:r>
              <a:rPr lang="ru-RU" sz="3000" b="1" dirty="0">
                <a:solidFill>
                  <a:srgbClr val="C04A08"/>
                </a:solidFill>
              </a:rPr>
              <a:t>, которые </a:t>
            </a:r>
            <a:r>
              <a:rPr lang="ru-RU" sz="3000" b="1" dirty="0" smtClean="0">
                <a:solidFill>
                  <a:srgbClr val="C04A08"/>
                </a:solidFill>
              </a:rPr>
              <a:t>необходимо предпринять для того, чтобы от «факта» прийти к «цели»</a:t>
            </a:r>
            <a:endParaRPr lang="ru-RU" sz="3000" b="1" dirty="0">
              <a:solidFill>
                <a:srgbClr val="C04A08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47511"/>
              </p:ext>
            </p:extLst>
          </p:nvPr>
        </p:nvGraphicFramePr>
        <p:xfrm>
          <a:off x="321972" y="2122793"/>
          <a:ext cx="11162662" cy="43902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8191"/>
                <a:gridCol w="2704564"/>
                <a:gridCol w="2253803"/>
                <a:gridCol w="746974"/>
                <a:gridCol w="2820473"/>
                <a:gridCol w="1168657"/>
              </a:tblGrid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P’s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Индикатор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Кор.меры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Очередность</a:t>
                      </a:r>
                      <a:endParaRPr lang="ru-RU" sz="2000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Product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в разнообразии вкусов</a:t>
                      </a:r>
                    </a:p>
                    <a:p>
                      <a:pPr algn="ctr"/>
                      <a:r>
                        <a:rPr lang="ru-RU" sz="1200" dirty="0" smtClean="0"/>
                        <a:t>Лидерство по натуральности в своем ценовом сегменте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по натуральности,</a:t>
                      </a:r>
                      <a:r>
                        <a:rPr lang="ru-RU" sz="1200" baseline="0" dirty="0" smtClean="0"/>
                        <a:t> в 2 раза меньше вариаций вкуса, чем в среднем на рынке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Разработать новую линейку вкусов, коллекций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по дистрибуции в форматах: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дискаунтеры</a:t>
                      </a:r>
                      <a:r>
                        <a:rPr lang="ru-RU" sz="1200" baseline="0" dirty="0" smtClean="0"/>
                        <a:t>, продуктовые магазины.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Лидерство по выкладке и по доли полке в своем сегменте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в </a:t>
                      </a:r>
                      <a:r>
                        <a:rPr lang="ru-RU" sz="1200" dirty="0" err="1" smtClean="0"/>
                        <a:t>дискаунтерах</a:t>
                      </a:r>
                      <a:r>
                        <a:rPr lang="ru-RU" sz="1200" dirty="0" smtClean="0"/>
                        <a:t>, в 3 раза отрыв от конкурентов</a:t>
                      </a:r>
                      <a:r>
                        <a:rPr lang="ru-RU" sz="1200" baseline="0" dirty="0" smtClean="0"/>
                        <a:t> в продуктовых магазинах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3-е место по доли полки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Выкладка на нижней полке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Увеличить дистрибуцию в продуктовых магазинах</a:t>
                      </a:r>
                    </a:p>
                    <a:p>
                      <a:pPr algn="ctr"/>
                      <a:r>
                        <a:rPr lang="ru-RU" sz="1200" dirty="0" smtClean="0"/>
                        <a:t>Поднять выкладку на 3-ю полку</a:t>
                      </a:r>
                    </a:p>
                    <a:p>
                      <a:pPr algn="ctr"/>
                      <a:r>
                        <a:rPr lang="ru-RU" sz="1200" dirty="0" smtClean="0"/>
                        <a:t>Достичь лидерства</a:t>
                      </a:r>
                      <a:r>
                        <a:rPr lang="ru-RU" sz="1200" baseline="0" dirty="0" smtClean="0"/>
                        <a:t> по доли полке за счет расширения линейки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Price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20% дороже,</a:t>
                      </a:r>
                      <a:r>
                        <a:rPr lang="ru-RU" sz="1200" baseline="0" dirty="0" smtClean="0"/>
                        <a:t> чем конкурент1, на 25% дешевле, чем конкурент 2.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Воспринимаемая ценность продукта на 10% выше реальной розничной цены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Ценовое позиционирование соответствует целевому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ВЦ на 15% РЦ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Разработать продукты с более высокой ценой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Promotion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</a:t>
                      </a:r>
                      <a:r>
                        <a:rPr lang="en-US" sz="1200" dirty="0" smtClean="0"/>
                        <a:t>SOV</a:t>
                      </a:r>
                      <a:r>
                        <a:rPr lang="ru-RU" sz="1200" dirty="0" smtClean="0"/>
                        <a:t> №2 на ТВ</a:t>
                      </a:r>
                    </a:p>
                    <a:p>
                      <a:pPr algn="ctr"/>
                      <a:r>
                        <a:rPr lang="ru-RU" sz="1200" dirty="0" smtClean="0"/>
                        <a:t>№3 по знанию, №2 по потреблению,</a:t>
                      </a:r>
                      <a:r>
                        <a:rPr lang="ru-RU" sz="1200" baseline="0" dirty="0" smtClean="0"/>
                        <a:t> №1 по лояльности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Рекомендации от НИИ питания на упаковке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</a:t>
                      </a:r>
                      <a:r>
                        <a:rPr lang="en-US" sz="1200" dirty="0" smtClean="0"/>
                        <a:t>SOV</a:t>
                      </a:r>
                      <a:r>
                        <a:rPr lang="ru-RU" sz="1200" dirty="0" smtClean="0"/>
                        <a:t> №2 на ТВ</a:t>
                      </a:r>
                    </a:p>
                    <a:p>
                      <a:pPr algn="ctr"/>
                      <a:r>
                        <a:rPr lang="ru-RU" sz="1200" dirty="0" smtClean="0"/>
                        <a:t>№3 по знанию, потреблению и лояльности</a:t>
                      </a:r>
                    </a:p>
                    <a:p>
                      <a:pPr algn="ctr"/>
                      <a:r>
                        <a:rPr lang="ru-RU" sz="1200" dirty="0" smtClean="0"/>
                        <a:t>Рекомендации отсутствуют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Разработать компании: направленные на рост лояльности и потребления товара(сформировать причины пробных и повторных покупок.</a:t>
                      </a:r>
                    </a:p>
                    <a:p>
                      <a:pPr algn="ctr"/>
                      <a:r>
                        <a:rPr lang="ru-RU" sz="1200" dirty="0" smtClean="0"/>
                        <a:t>Получить рекомендации НИИ питания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6892049" y="4856484"/>
            <a:ext cx="431800" cy="484188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6892049" y="2896809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892049" y="3670824"/>
            <a:ext cx="431800" cy="484188"/>
          </a:xfrm>
          <a:prstGeom prst="smileyFace">
            <a:avLst>
              <a:gd name="adj" fmla="val -4653"/>
            </a:avLst>
          </a:prstGeom>
          <a:solidFill>
            <a:srgbClr val="FF33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6892049" y="5800050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2761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5340" y="623177"/>
            <a:ext cx="11167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C04A08"/>
                </a:solidFill>
              </a:rPr>
              <a:t>ШАГ пятый: </a:t>
            </a:r>
            <a:r>
              <a:rPr lang="ru-RU" sz="3000" b="1" dirty="0">
                <a:solidFill>
                  <a:srgbClr val="C04A08"/>
                </a:solidFill>
              </a:rPr>
              <a:t>Расставьте приоритеты проведения корректирующих мер</a:t>
            </a:r>
            <a:endParaRPr lang="ru-RU" sz="3000" b="1" dirty="0">
              <a:solidFill>
                <a:srgbClr val="C04A08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5103"/>
              </p:ext>
            </p:extLst>
          </p:nvPr>
        </p:nvGraphicFramePr>
        <p:xfrm>
          <a:off x="321972" y="2122793"/>
          <a:ext cx="11162662" cy="43902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8191"/>
                <a:gridCol w="2704564"/>
                <a:gridCol w="2253803"/>
                <a:gridCol w="746974"/>
                <a:gridCol w="2820473"/>
                <a:gridCol w="1168657"/>
              </a:tblGrid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P’s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Индикатор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Кор.меры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Очередность</a:t>
                      </a:r>
                      <a:endParaRPr lang="ru-RU" sz="2000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Product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в разнообразии вкусов</a:t>
                      </a:r>
                    </a:p>
                    <a:p>
                      <a:pPr algn="ctr"/>
                      <a:r>
                        <a:rPr lang="ru-RU" sz="1200" dirty="0" smtClean="0"/>
                        <a:t>Лидерство по натуральности в своем ценовом сегменте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по натуральности,</a:t>
                      </a:r>
                      <a:r>
                        <a:rPr lang="ru-RU" sz="1200" baseline="0" dirty="0" smtClean="0"/>
                        <a:t> в 2 раза меньше вариаций вкуса, чем в среднем на рынке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Разработать новую линейку вкусов, коллекций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№2</a:t>
                      </a:r>
                      <a:endParaRPr lang="ru-RU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по дистрибуции в форматах: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дискаунтеры</a:t>
                      </a:r>
                      <a:r>
                        <a:rPr lang="ru-RU" sz="1200" baseline="0" dirty="0" smtClean="0"/>
                        <a:t>, продуктовые магазины.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Лидерство по выкладке и по доли полке в своем сегменте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в </a:t>
                      </a:r>
                      <a:r>
                        <a:rPr lang="ru-RU" sz="1200" dirty="0" err="1" smtClean="0"/>
                        <a:t>дискаунтерах</a:t>
                      </a:r>
                      <a:r>
                        <a:rPr lang="ru-RU" sz="1200" dirty="0" smtClean="0"/>
                        <a:t>, в 3 раза отрыв от конкурентов</a:t>
                      </a:r>
                      <a:r>
                        <a:rPr lang="ru-RU" sz="1200" baseline="0" dirty="0" smtClean="0"/>
                        <a:t> в продуктовых магазинах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3-е место по доли полки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Выкладка на нижней полке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Увеличить дистрибуцию в продуктовых магазинах</a:t>
                      </a:r>
                    </a:p>
                    <a:p>
                      <a:pPr algn="ctr"/>
                      <a:r>
                        <a:rPr lang="ru-RU" sz="1200" dirty="0" smtClean="0"/>
                        <a:t>Поднять выкладку на 3-ю полку</a:t>
                      </a:r>
                    </a:p>
                    <a:p>
                      <a:pPr algn="ctr"/>
                      <a:r>
                        <a:rPr lang="ru-RU" sz="1200" dirty="0" smtClean="0"/>
                        <a:t>Достичь лидерства</a:t>
                      </a:r>
                      <a:r>
                        <a:rPr lang="ru-RU" sz="1200" baseline="0" dirty="0" smtClean="0"/>
                        <a:t> по доли полке за счет расширения линейки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№1</a:t>
                      </a:r>
                      <a:endParaRPr lang="ru-RU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Price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20% дороже,</a:t>
                      </a:r>
                      <a:r>
                        <a:rPr lang="ru-RU" sz="1200" baseline="0" dirty="0" smtClean="0"/>
                        <a:t> чем конкурент1, на 25% дешевле, чем конкурент 2.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Воспринимаемая ценность продукта на 10% выше реальной розничной цены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Ценовое позиционирование соответствует целевому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ВЦ на 15% РЦ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Разработать продукты с более высокой ценой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№4</a:t>
                      </a:r>
                      <a:endParaRPr lang="ru-RU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Promotion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</a:t>
                      </a:r>
                      <a:r>
                        <a:rPr lang="en-US" sz="1200" dirty="0" smtClean="0"/>
                        <a:t>SOV</a:t>
                      </a:r>
                      <a:r>
                        <a:rPr lang="ru-RU" sz="1200" dirty="0" smtClean="0"/>
                        <a:t> №2 на ТВ</a:t>
                      </a:r>
                    </a:p>
                    <a:p>
                      <a:pPr algn="ctr"/>
                      <a:r>
                        <a:rPr lang="ru-RU" sz="1200" dirty="0" smtClean="0"/>
                        <a:t>№3 по знанию, №2 по потреблению,</a:t>
                      </a:r>
                      <a:r>
                        <a:rPr lang="ru-RU" sz="1200" baseline="0" dirty="0" smtClean="0"/>
                        <a:t> №1 по лояльности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Рекомендации от НИИ питания на упаковке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</a:t>
                      </a:r>
                      <a:r>
                        <a:rPr lang="en-US" sz="1200" dirty="0" smtClean="0"/>
                        <a:t>SOV</a:t>
                      </a:r>
                      <a:r>
                        <a:rPr lang="ru-RU" sz="1200" dirty="0" smtClean="0"/>
                        <a:t> №2 на ТВ</a:t>
                      </a:r>
                    </a:p>
                    <a:p>
                      <a:pPr algn="ctr"/>
                      <a:r>
                        <a:rPr lang="ru-RU" sz="1200" dirty="0" smtClean="0"/>
                        <a:t>№3 по знанию, потреблению и лояльности</a:t>
                      </a:r>
                    </a:p>
                    <a:p>
                      <a:pPr algn="ctr"/>
                      <a:r>
                        <a:rPr lang="ru-RU" sz="1200" dirty="0" smtClean="0"/>
                        <a:t>Рекомендации отсутствуют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Разработать компании: направленные на рост лояльности и потребления товара(сформировать причины пробных и повторных покупок.</a:t>
                      </a:r>
                    </a:p>
                    <a:p>
                      <a:pPr algn="ctr"/>
                      <a:r>
                        <a:rPr lang="ru-RU" sz="1200" dirty="0" smtClean="0"/>
                        <a:t>Получить рекомендации НИИ питания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6892049" y="4856484"/>
            <a:ext cx="431800" cy="484188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6892049" y="2896809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892049" y="3670824"/>
            <a:ext cx="431800" cy="484188"/>
          </a:xfrm>
          <a:prstGeom prst="smileyFace">
            <a:avLst>
              <a:gd name="adj" fmla="val -4653"/>
            </a:avLst>
          </a:prstGeom>
          <a:solidFill>
            <a:srgbClr val="FF33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6892049" y="5800050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314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5340" y="623177"/>
            <a:ext cx="11167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C04A08"/>
                </a:solidFill>
              </a:rPr>
              <a:t>ШАГ шестой – переход к планированию бюджета и маркетинговой стратегии</a:t>
            </a:r>
            <a:endParaRPr lang="ru-RU" sz="3000" b="1" dirty="0">
              <a:solidFill>
                <a:srgbClr val="C04A0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5340" y="2641991"/>
            <a:ext cx="10097037" cy="280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В соответствии с определенными приоритетами эффективно распределите рекламный бюджет и ресурсы. Составьте маркетинговый план.</a:t>
            </a:r>
          </a:p>
        </p:txBody>
      </p:sp>
    </p:spTree>
    <p:extLst>
      <p:ext uri="{BB962C8B-B14F-4D97-AF65-F5344CB8AC3E}">
        <p14:creationId xmlns:p14="http://schemas.microsoft.com/office/powerpoint/2010/main" val="14525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c03.deviantart.net/fs14/f/2007/115/d/9/Abstract_Technology_by_TwilightAmbi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771"/>
            <a:ext cx="12192000" cy="3324503"/>
          </a:xfr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fontAlgn="base"/>
            <a:r>
              <a:rPr lang="ru-RU" sz="4800" b="1" dirty="0" smtClean="0">
                <a:solidFill>
                  <a:schemeClr val="bg1"/>
                </a:solidFill>
              </a:rPr>
              <a:t>Присоединяйтесь к нам </a:t>
            </a:r>
            <a:r>
              <a:rPr lang="ru-RU" sz="4800" b="1" dirty="0">
                <a:solidFill>
                  <a:schemeClr val="bg1"/>
                </a:solidFill>
              </a:rPr>
              <a:t>и читайте самую практичную информацию по маркетингу</a:t>
            </a:r>
            <a:br>
              <a:rPr lang="ru-RU" sz="4800" b="1" dirty="0">
                <a:solidFill>
                  <a:schemeClr val="bg1"/>
                </a:solidFill>
              </a:rPr>
            </a:br>
            <a:r>
              <a:rPr lang="ru-RU" sz="4800" b="1" dirty="0">
                <a:solidFill>
                  <a:schemeClr val="bg1"/>
                </a:solidFill>
              </a:rPr>
              <a:t> на сайте</a:t>
            </a:r>
            <a:endParaRPr lang="ru-RU" sz="4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050875"/>
            <a:ext cx="12192000" cy="369332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ПРАКТИКА </a:t>
            </a:r>
            <a:r>
              <a:rPr lang="ru-RU" dirty="0" smtClean="0">
                <a:solidFill>
                  <a:schemeClr val="bg1"/>
                </a:solidFill>
              </a:rPr>
              <a:t>ПО МАРКЕТИНГУ: </a:t>
            </a:r>
            <a:r>
              <a:rPr lang="ru-RU" dirty="0" smtClean="0">
                <a:solidFill>
                  <a:schemeClr val="bg1"/>
                </a:solidFill>
              </a:rPr>
              <a:t>УДОБНО! ПРОСТО! МАКСИМАЛЬНО ПОЛЕЗНО!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92795" y="4403488"/>
            <a:ext cx="6553482" cy="1163142"/>
          </a:xfr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www.PowerBranding.ru</a:t>
            </a:r>
            <a:endParaRPr lang="ru-RU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4A08"/>
                </a:solidFill>
              </a:rPr>
              <a:t>Теоретическая справка</a:t>
            </a:r>
            <a:endParaRPr lang="ru-RU" dirty="0">
              <a:solidFill>
                <a:srgbClr val="C04A0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8" y="2492795"/>
            <a:ext cx="11315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Элементы </a:t>
            </a:r>
            <a:r>
              <a:rPr lang="ru-RU" sz="2400" b="1" dirty="0">
                <a:solidFill>
                  <a:srgbClr val="444444"/>
                </a:solidFill>
                <a:latin typeface="Calibri" panose="020F0502020204030204" pitchFamily="34" charset="0"/>
              </a:rPr>
              <a:t>маркетинг </a:t>
            </a:r>
            <a:r>
              <a:rPr lang="ru-RU" sz="2400" b="1" dirty="0" err="1">
                <a:solidFill>
                  <a:srgbClr val="444444"/>
                </a:solidFill>
                <a:latin typeface="Calibri" panose="020F0502020204030204" pitchFamily="34" charset="0"/>
              </a:rPr>
              <a:t>микса</a:t>
            </a:r>
            <a:r>
              <a:rPr lang="ru-RU" sz="2400" b="1" dirty="0">
                <a:solidFill>
                  <a:srgbClr val="444444"/>
                </a:solidFill>
                <a:latin typeface="Calibri" panose="020F0502020204030204" pitchFamily="34" charset="0"/>
              </a:rPr>
              <a:t> 4Р (</a:t>
            </a:r>
            <a:r>
              <a:rPr lang="ru-RU" sz="2400" b="1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Product</a:t>
            </a: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+ </a:t>
            </a:r>
            <a:r>
              <a:rPr lang="ru-RU" sz="2400" b="1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Price</a:t>
            </a: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+ </a:t>
            </a:r>
            <a:r>
              <a:rPr lang="ru-RU" sz="2400" b="1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Place</a:t>
            </a: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+ </a:t>
            </a:r>
            <a:r>
              <a:rPr lang="ru-RU" sz="2400" b="1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Promotional</a:t>
            </a:r>
            <a:r>
              <a:rPr lang="ru-RU" sz="2400" b="1" dirty="0">
                <a:solidFill>
                  <a:srgbClr val="444444"/>
                </a:solidFill>
                <a:latin typeface="Calibri" panose="020F0502020204030204" pitchFamily="34" charset="0"/>
              </a:rPr>
              <a:t>)</a:t>
            </a:r>
            <a:r>
              <a:rPr lang="ru-RU" sz="2400" dirty="0">
                <a:solidFill>
                  <a:srgbClr val="444444"/>
                </a:solidFill>
                <a:latin typeface="Calibri" panose="020F0502020204030204" pitchFamily="34" charset="0"/>
              </a:rPr>
              <a:t> </a:t>
            </a:r>
            <a:r>
              <a:rPr lang="ru-RU" sz="24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представляют базовый комплекс маркетинга: необходимый для разработки маркетинговой стратегии компании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5Р </a:t>
            </a:r>
            <a:r>
              <a:rPr lang="ru-RU" sz="2400" b="1" dirty="0">
                <a:solidFill>
                  <a:srgbClr val="444444"/>
                </a:solidFill>
                <a:latin typeface="Calibri" panose="020F0502020204030204" pitchFamily="34" charset="0"/>
              </a:rPr>
              <a:t>(</a:t>
            </a: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4P’s + </a:t>
            </a:r>
            <a:r>
              <a:rPr lang="ru-RU" sz="2400" b="1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People</a:t>
            </a:r>
            <a:r>
              <a:rPr lang="ru-RU" sz="2400" b="1" dirty="0">
                <a:solidFill>
                  <a:srgbClr val="444444"/>
                </a:solidFill>
                <a:latin typeface="Calibri" panose="020F0502020204030204" pitchFamily="34" charset="0"/>
              </a:rPr>
              <a:t>)</a:t>
            </a:r>
            <a:r>
              <a:rPr lang="ru-RU" sz="2400" dirty="0">
                <a:solidFill>
                  <a:srgbClr val="444444"/>
                </a:solidFill>
                <a:latin typeface="Calibri" panose="020F0502020204030204" pitchFamily="34" charset="0"/>
              </a:rPr>
              <a:t> появились в связи c развитием маркетинга отношений и упрощения взаимодействия между </a:t>
            </a:r>
            <a:r>
              <a:rPr lang="ru-RU" sz="2400" dirty="0" smtClean="0">
                <a:solidFill>
                  <a:srgbClr val="444444"/>
                </a:solidFill>
                <a:latin typeface="Calibri" panose="020F0502020204030204" pitchFamily="34" charset="0"/>
              </a:rPr>
              <a:t>людьми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444444"/>
              </a:solidFill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7Р </a:t>
            </a:r>
            <a:r>
              <a:rPr lang="ru-RU" sz="2400" b="1" dirty="0">
                <a:solidFill>
                  <a:srgbClr val="444444"/>
                </a:solidFill>
                <a:latin typeface="Calibri" panose="020F0502020204030204" pitchFamily="34" charset="0"/>
              </a:rPr>
              <a:t>(</a:t>
            </a: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5P’s + </a:t>
            </a:r>
            <a:r>
              <a:rPr lang="ru-RU" sz="2400" b="1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Process</a:t>
            </a: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+ </a:t>
            </a:r>
            <a:r>
              <a:rPr lang="ru-RU" sz="2400" b="1" dirty="0" err="1" smtClean="0">
                <a:solidFill>
                  <a:srgbClr val="444444"/>
                </a:solidFill>
                <a:latin typeface="Calibri" panose="020F0502020204030204" pitchFamily="34" charset="0"/>
              </a:rPr>
              <a:t>Physical</a:t>
            </a:r>
            <a:r>
              <a:rPr lang="ru-RU" sz="2400" b="1" dirty="0" smtClean="0">
                <a:solidFill>
                  <a:srgbClr val="444444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444444"/>
                </a:solidFill>
                <a:latin typeface="Calibri" panose="020F0502020204030204" pitchFamily="34" charset="0"/>
              </a:rPr>
              <a:t>Evidence</a:t>
            </a:r>
            <a:r>
              <a:rPr lang="ru-RU" sz="2400" b="1" dirty="0">
                <a:solidFill>
                  <a:srgbClr val="444444"/>
                </a:solidFill>
                <a:latin typeface="Calibri" panose="020F0502020204030204" pitchFamily="34" charset="0"/>
              </a:rPr>
              <a:t>)</a:t>
            </a:r>
            <a:r>
              <a:rPr lang="ru-RU" sz="2400" dirty="0">
                <a:solidFill>
                  <a:srgbClr val="444444"/>
                </a:solidFill>
                <a:latin typeface="Calibri" panose="020F0502020204030204" pitchFamily="34" charset="0"/>
              </a:rPr>
              <a:t> появились в связи с развитием рынка услуг и усложнением В2В рынка. </a:t>
            </a:r>
            <a:endParaRPr lang="ru-RU" sz="24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2534921"/>
              </p:ext>
            </p:extLst>
          </p:nvPr>
        </p:nvGraphicFramePr>
        <p:xfrm>
          <a:off x="632958" y="1568518"/>
          <a:ext cx="108468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b="1" dirty="0" smtClean="0">
                <a:solidFill>
                  <a:srgbClr val="C04A08"/>
                </a:solidFill>
              </a:rPr>
              <a:t>Теоретическая справка</a:t>
            </a:r>
            <a:endParaRPr lang="ru-RU" dirty="0">
              <a:solidFill>
                <a:srgbClr val="C04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85611" y="2627290"/>
            <a:ext cx="11075831" cy="2975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2800" dirty="0"/>
              <a:t>Используя данный пример анализа маркетинг </a:t>
            </a:r>
            <a:r>
              <a:rPr lang="ru-RU" sz="2800" dirty="0" err="1"/>
              <a:t>микса</a:t>
            </a:r>
            <a:r>
              <a:rPr lang="ru-RU" sz="2800" dirty="0"/>
              <a:t> </a:t>
            </a:r>
            <a:r>
              <a:rPr lang="ru-RU" sz="2800" dirty="0" smtClean="0"/>
              <a:t>товара, </a:t>
            </a:r>
            <a:r>
              <a:rPr lang="ru-RU" sz="2800" dirty="0"/>
              <a:t>Вы </a:t>
            </a:r>
            <a:r>
              <a:rPr lang="ru-RU" sz="2800" dirty="0" smtClean="0"/>
              <a:t>сможете за несколько часов составить краткую маркетинговую стратегию развития продукта и определить приоритеты для дальнейшей работы.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C04A08"/>
                </a:solidFill>
              </a:rPr>
              <a:t>АнаЛИЗ</a:t>
            </a:r>
            <a:r>
              <a:rPr lang="ru-RU" sz="4000" b="1" dirty="0" smtClean="0">
                <a:solidFill>
                  <a:srgbClr val="C04A08"/>
                </a:solidFill>
              </a:rPr>
              <a:t> маркетинг-</a:t>
            </a:r>
            <a:r>
              <a:rPr lang="ru-RU" sz="4000" b="1" dirty="0" err="1" smtClean="0">
                <a:solidFill>
                  <a:srgbClr val="C04A08"/>
                </a:solidFill>
              </a:rPr>
              <a:t>микса</a:t>
            </a:r>
            <a:r>
              <a:rPr lang="ru-RU" sz="4000" b="1" dirty="0" smtClean="0">
                <a:solidFill>
                  <a:srgbClr val="C04A08"/>
                </a:solidFill>
              </a:rPr>
              <a:t> товара – первый шаг к разработке эффективной маркетинговой стратегии</a:t>
            </a:r>
            <a:endParaRPr lang="ru-RU" sz="4000" dirty="0">
              <a:solidFill>
                <a:srgbClr val="C04A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198759"/>
              </p:ext>
            </p:extLst>
          </p:nvPr>
        </p:nvGraphicFramePr>
        <p:xfrm>
          <a:off x="739358" y="2122793"/>
          <a:ext cx="10821114" cy="43214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3519"/>
                <a:gridCol w="1803519"/>
                <a:gridCol w="1803519"/>
                <a:gridCol w="1803519"/>
                <a:gridCol w="1528190"/>
                <a:gridCol w="2078848"/>
              </a:tblGrid>
              <a:tr h="5724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P’s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Цель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Факт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Индикатор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Calibri" panose="020F0502020204030204" pitchFamily="34" charset="0"/>
                        </a:rPr>
                        <a:t>Кор.меры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Очередность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</a:tr>
              <a:tr h="5724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Product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Целевые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значения маркетинг-</a:t>
                      </a:r>
                      <a:r>
                        <a:rPr lang="ru-RU" sz="2000" baseline="0" dirty="0" err="1" smtClean="0">
                          <a:latin typeface="Calibri" panose="020F0502020204030204" pitchFamily="34" charset="0"/>
                        </a:rPr>
                        <a:t>микса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товара.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Описывают Идеальные Характеристики товара компании для получения максимальной прибыли.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Фактическое состояние маркетинг-</a:t>
                      </a:r>
                      <a:r>
                        <a:rPr lang="ru-RU" sz="2000" dirty="0" err="1" smtClean="0">
                          <a:latin typeface="Calibri" panose="020F0502020204030204" pitchFamily="34" charset="0"/>
                        </a:rPr>
                        <a:t>микса</a:t>
                      </a:r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Оценивается маркетологом </a:t>
                      </a:r>
                      <a:r>
                        <a:rPr lang="ru-RU" sz="2000" baseline="0" dirty="0" err="1" smtClean="0">
                          <a:latin typeface="Calibri" panose="020F0502020204030204" pitchFamily="34" charset="0"/>
                        </a:rPr>
                        <a:t>экспертно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и с помощью различных методик 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Действия: которые необходимо выполнить: чтобы достичь целевых значений маркетинг-</a:t>
                      </a:r>
                      <a:r>
                        <a:rPr lang="ru-RU" sz="2000" dirty="0" err="1" smtClean="0">
                          <a:latin typeface="Calibri" panose="020F0502020204030204" pitchFamily="34" charset="0"/>
                        </a:rPr>
                        <a:t>микса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Приоритетность</a:t>
                      </a:r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 и последовательность действий.</a:t>
                      </a:r>
                    </a:p>
                    <a:p>
                      <a:pPr algn="ctr"/>
                      <a:endParaRPr lang="ru-RU" sz="20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sz="2000" baseline="0" dirty="0" smtClean="0">
                          <a:latin typeface="Calibri" panose="020F0502020204030204" pitchFamily="34" charset="0"/>
                        </a:rPr>
                        <a:t>С указанием сроков.</a:t>
                      </a:r>
                    </a:p>
                  </a:txBody>
                  <a:tcPr anchor="ctr" anchorCtr="1"/>
                </a:tc>
              </a:tr>
              <a:tr h="5724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24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Price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24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Promotion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241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P’s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7241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69701" y="6465194"/>
            <a:ext cx="11075831" cy="39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400" dirty="0" smtClean="0"/>
              <a:t>Пример заполнения далее.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4A08"/>
                </a:solidFill>
              </a:rPr>
              <a:t>Универсальный шаблон для анализа</a:t>
            </a:r>
            <a:endParaRPr lang="ru-RU" sz="4000" dirty="0">
              <a:solidFill>
                <a:srgbClr val="C04A08"/>
              </a:solidFill>
            </a:endParaRPr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6263376" y="2696893"/>
            <a:ext cx="431800" cy="484188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6695176" y="3270994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7383561" y="3875454"/>
            <a:ext cx="431800" cy="484188"/>
          </a:xfrm>
          <a:prstGeom prst="smileyFace">
            <a:avLst>
              <a:gd name="adj" fmla="val -4653"/>
            </a:avLst>
          </a:prstGeom>
          <a:solidFill>
            <a:srgbClr val="FF33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6695176" y="4419195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6695176" y="5083209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0521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5340" y="623177"/>
            <a:ext cx="11167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4A08"/>
                </a:solidFill>
              </a:rPr>
              <a:t>ШАГ ПЕРВЫЙ: Выберите те «P», которые больше всего подходят Вашей компании </a:t>
            </a:r>
            <a:endParaRPr lang="ru-RU" sz="4000" b="1" dirty="0">
              <a:solidFill>
                <a:srgbClr val="C04A0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5340" y="2676585"/>
            <a:ext cx="10097037" cy="2806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Наиболее оптимальный маркетинг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микс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для товаров массового спроса:  продукт, место продажи, цена, продвижение,  упаковка, позиционирование, прибыль, процесс совершения покупки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/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</a:b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Наиболее оптимальный маркетинг </a:t>
            </a:r>
            <a:r>
              <a:rPr lang="ru-RU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микс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для сферы услуг: </a:t>
            </a: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продукт, место продажи, цена, продвижение, люди, процесс, физическое окружение, прибыль, позиционирование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788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5340" y="623177"/>
            <a:ext cx="11167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4A08"/>
                </a:solidFill>
              </a:rPr>
              <a:t>ШАГ ПЕРВЫЙ: …и отобразите выбранные «</a:t>
            </a:r>
            <a:r>
              <a:rPr lang="ru-RU" sz="4000" b="1" dirty="0" err="1" smtClean="0">
                <a:solidFill>
                  <a:srgbClr val="C04A08"/>
                </a:solidFill>
              </a:rPr>
              <a:t>P’s</a:t>
            </a:r>
            <a:r>
              <a:rPr lang="ru-RU" sz="4000" b="1" dirty="0" smtClean="0">
                <a:solidFill>
                  <a:srgbClr val="C04A08"/>
                </a:solidFill>
              </a:rPr>
              <a:t>» в таблице  </a:t>
            </a:r>
            <a:endParaRPr lang="ru-RU" sz="4000" b="1" dirty="0">
              <a:solidFill>
                <a:srgbClr val="C04A08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67969"/>
              </p:ext>
            </p:extLst>
          </p:nvPr>
        </p:nvGraphicFramePr>
        <p:xfrm>
          <a:off x="795629" y="2342398"/>
          <a:ext cx="10821114" cy="40302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7743"/>
                <a:gridCol w="2039295"/>
                <a:gridCol w="1803519"/>
                <a:gridCol w="1803519"/>
                <a:gridCol w="1803519"/>
                <a:gridCol w="1803519"/>
              </a:tblGrid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P’s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Индикатор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/>
                        <a:t>Кор.меры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Очередность</a:t>
                      </a:r>
                      <a:endParaRPr lang="ru-RU" sz="2000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Product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Price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Promotion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Other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</a:rPr>
                        <a:t> P’s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5340" y="623177"/>
            <a:ext cx="11167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rgbClr val="C04A08"/>
                </a:solidFill>
              </a:rPr>
              <a:t>ШАГ второй</a:t>
            </a:r>
            <a:r>
              <a:rPr lang="ru-RU" sz="3500" b="1" dirty="0">
                <a:solidFill>
                  <a:srgbClr val="C04A08"/>
                </a:solidFill>
              </a:rPr>
              <a:t>: Представьте идеальное состояние товара </a:t>
            </a:r>
            <a:r>
              <a:rPr lang="ru-RU" sz="3500" b="1" dirty="0" smtClean="0">
                <a:solidFill>
                  <a:srgbClr val="C04A08"/>
                </a:solidFill>
              </a:rPr>
              <a:t>по </a:t>
            </a:r>
            <a:r>
              <a:rPr lang="ru-RU" sz="3500" b="1" dirty="0">
                <a:solidFill>
                  <a:srgbClr val="C04A08"/>
                </a:solidFill>
              </a:rPr>
              <a:t>каждому из </a:t>
            </a:r>
            <a:r>
              <a:rPr lang="ru-RU" sz="3500" b="1" dirty="0" smtClean="0">
                <a:solidFill>
                  <a:srgbClr val="C04A08"/>
                </a:solidFill>
              </a:rPr>
              <a:t>«</a:t>
            </a:r>
            <a:r>
              <a:rPr lang="ru-RU" sz="3500" b="1" dirty="0">
                <a:solidFill>
                  <a:srgbClr val="C04A08"/>
                </a:solidFill>
              </a:rPr>
              <a:t>Р»</a:t>
            </a:r>
            <a:endParaRPr lang="ru-RU" sz="3500" b="1" dirty="0">
              <a:solidFill>
                <a:srgbClr val="C04A08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17607"/>
              </p:ext>
            </p:extLst>
          </p:nvPr>
        </p:nvGraphicFramePr>
        <p:xfrm>
          <a:off x="998371" y="2319196"/>
          <a:ext cx="10399432" cy="44512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7880"/>
                <a:gridCol w="4114250"/>
                <a:gridCol w="4327302"/>
              </a:tblGrid>
              <a:tr h="671711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P’s</a:t>
                      </a:r>
                      <a:endParaRPr lang="ru-RU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Что</a:t>
                      </a:r>
                      <a:r>
                        <a:rPr lang="ru-RU" sz="2000" baseline="0" dirty="0" smtClean="0"/>
                        <a:t> писать в целях?</a:t>
                      </a:r>
                      <a:endParaRPr lang="ru-RU" sz="2000" dirty="0"/>
                    </a:p>
                  </a:txBody>
                  <a:tcPr anchor="ctr" anchorCtr="1"/>
                </a:tc>
              </a:tr>
              <a:tr h="6717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Product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Лидерство в разнообразии вкусов</a:t>
                      </a:r>
                    </a:p>
                    <a:p>
                      <a:pPr algn="ctr"/>
                      <a:r>
                        <a:rPr lang="ru-RU" sz="1400" dirty="0" smtClean="0"/>
                        <a:t>Лидерство по натуральности в своем ценовом сегменте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Какие свойства должны быть в продукте и качество товара относительно конкурентов</a:t>
                      </a:r>
                    </a:p>
                    <a:p>
                      <a:pPr algn="ctr"/>
                      <a:r>
                        <a:rPr lang="ru-RU" sz="1400" dirty="0" smtClean="0"/>
                        <a:t>Внешний вид относительно конкурентов</a:t>
                      </a:r>
                    </a:p>
                    <a:p>
                      <a:pPr algn="ctr"/>
                      <a:r>
                        <a:rPr lang="ru-RU" sz="1400" dirty="0" smtClean="0"/>
                        <a:t>Идеальный</a:t>
                      </a:r>
                      <a:r>
                        <a:rPr lang="ru-RU" sz="1400" baseline="0" dirty="0" smtClean="0"/>
                        <a:t> ассортимент</a:t>
                      </a:r>
                    </a:p>
                  </a:txBody>
                  <a:tcPr anchor="ctr" anchorCtr="1"/>
                </a:tc>
              </a:tr>
              <a:tr h="6717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Лидерство по дистрибуции в форматах: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дискаунтеры</a:t>
                      </a:r>
                      <a:r>
                        <a:rPr lang="ru-RU" sz="1400" baseline="0" dirty="0" smtClean="0"/>
                        <a:t>, продуктовые магазины.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Лидерство по выкладке и по доли полке в своем сегменте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География продаж и уровень дистрибуции на целевых рынках относительно конкурентов</a:t>
                      </a:r>
                    </a:p>
                    <a:p>
                      <a:pPr algn="ctr"/>
                      <a:r>
                        <a:rPr lang="ru-RU" sz="1400" dirty="0" smtClean="0"/>
                        <a:t>Качество выкладки товара</a:t>
                      </a:r>
                      <a:endParaRPr lang="ru-RU" sz="1400" dirty="0"/>
                    </a:p>
                  </a:txBody>
                  <a:tcPr anchor="ctr" anchorCtr="1"/>
                </a:tc>
              </a:tr>
              <a:tr h="6717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Price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 20% дороже,</a:t>
                      </a:r>
                      <a:r>
                        <a:rPr lang="ru-RU" sz="1400" baseline="0" dirty="0" smtClean="0"/>
                        <a:t> чем конкурент1, на 25% дешевле, чем конкурент 2.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Воспринимаемая ценность продукта на 10% выше реальной розничной цены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Ценовое позиционирование относительно конкурентов, наличие</a:t>
                      </a:r>
                      <a:r>
                        <a:rPr lang="ru-RU" sz="1400" baseline="0" dirty="0" smtClean="0"/>
                        <a:t> промо-предложение и ценовых акций</a:t>
                      </a:r>
                      <a:endParaRPr lang="ru-RU" sz="1400" dirty="0"/>
                    </a:p>
                  </a:txBody>
                  <a:tcPr anchor="ctr" anchorCtr="1"/>
                </a:tc>
              </a:tr>
              <a:tr h="67171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Promotion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 </a:t>
                      </a:r>
                      <a:r>
                        <a:rPr lang="en-US" sz="1400" dirty="0" smtClean="0"/>
                        <a:t>SOV</a:t>
                      </a:r>
                      <a:r>
                        <a:rPr lang="ru-RU" sz="1400" dirty="0" smtClean="0"/>
                        <a:t> №2 на ТВ</a:t>
                      </a:r>
                    </a:p>
                    <a:p>
                      <a:pPr algn="ctr"/>
                      <a:r>
                        <a:rPr lang="ru-RU" sz="1400" dirty="0" smtClean="0"/>
                        <a:t>№3 по знанию, №2 по потреблению,</a:t>
                      </a:r>
                      <a:r>
                        <a:rPr lang="ru-RU" sz="1400" baseline="0" dirty="0" smtClean="0"/>
                        <a:t> №1 по лояльности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Рекомендации от НИИ питания на упаковке</a:t>
                      </a:r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Доля</a:t>
                      </a:r>
                      <a:r>
                        <a:rPr lang="ru-RU" sz="1400" baseline="0" dirty="0" smtClean="0"/>
                        <a:t> голоса в </a:t>
                      </a:r>
                      <a:r>
                        <a:rPr lang="ru-RU" sz="1400" baseline="0" dirty="0" err="1" smtClean="0"/>
                        <a:t>клаттере</a:t>
                      </a:r>
                      <a:endParaRPr lang="ru-RU" sz="1400" baseline="0" dirty="0" smtClean="0"/>
                    </a:p>
                    <a:p>
                      <a:pPr algn="ctr"/>
                      <a:r>
                        <a:rPr lang="ru-RU" sz="1400" baseline="0" dirty="0" smtClean="0"/>
                        <a:t>Цели по знанию, потреблению и лояльности к продукту среди целевой аудитории</a:t>
                      </a:r>
                    </a:p>
                  </a:txBody>
                  <a:tcPr anchor="ctr" anchorCtr="1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95340" y="1926390"/>
            <a:ext cx="11075831" cy="39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400" dirty="0" smtClean="0"/>
              <a:t>Цели эффективнее всего выставлять по </a:t>
            </a:r>
            <a:r>
              <a:rPr lang="en-US" sz="1400" dirty="0" smtClean="0"/>
              <a:t>SMART</a:t>
            </a:r>
            <a:r>
              <a:rPr lang="ru-RU" sz="1400" dirty="0" smtClean="0"/>
              <a:t>: цель должна быть конкретной, измеримой, достижимой, значимой и ограниченной во времени </a:t>
            </a:r>
          </a:p>
        </p:txBody>
      </p:sp>
    </p:spTree>
    <p:extLst>
      <p:ext uri="{BB962C8B-B14F-4D97-AF65-F5344CB8AC3E}">
        <p14:creationId xmlns:p14="http://schemas.microsoft.com/office/powerpoint/2010/main" val="8119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95340" y="623177"/>
            <a:ext cx="111678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solidFill>
                  <a:srgbClr val="C04A08"/>
                </a:solidFill>
              </a:rPr>
              <a:t>ШАГ третий: Оцените фактическое состояние товара по </a:t>
            </a:r>
            <a:r>
              <a:rPr lang="ru-RU" sz="3500" b="1" dirty="0">
                <a:solidFill>
                  <a:srgbClr val="C04A08"/>
                </a:solidFill>
              </a:rPr>
              <a:t>каждому из </a:t>
            </a:r>
            <a:r>
              <a:rPr lang="ru-RU" sz="3500" b="1" dirty="0" smtClean="0">
                <a:solidFill>
                  <a:srgbClr val="C04A08"/>
                </a:solidFill>
              </a:rPr>
              <a:t>«</a:t>
            </a:r>
            <a:r>
              <a:rPr lang="ru-RU" sz="3500" b="1" dirty="0">
                <a:solidFill>
                  <a:srgbClr val="C04A08"/>
                </a:solidFill>
              </a:rPr>
              <a:t>Р»</a:t>
            </a:r>
            <a:endParaRPr lang="ru-RU" sz="3500" b="1" dirty="0">
              <a:solidFill>
                <a:srgbClr val="C04A08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27220"/>
              </p:ext>
            </p:extLst>
          </p:nvPr>
        </p:nvGraphicFramePr>
        <p:xfrm>
          <a:off x="553792" y="2162803"/>
          <a:ext cx="11372045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16676"/>
                <a:gridCol w="2917306"/>
                <a:gridCol w="2466063"/>
                <a:gridCol w="991673"/>
                <a:gridCol w="3580327"/>
              </a:tblGrid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P’s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Цель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Факт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Индикатор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Методы оценки</a:t>
                      </a:r>
                      <a:endParaRPr lang="ru-RU" sz="2000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Product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в разнообразии вкусов</a:t>
                      </a:r>
                    </a:p>
                    <a:p>
                      <a:pPr algn="ctr"/>
                      <a:r>
                        <a:rPr lang="ru-RU" sz="1200" dirty="0" smtClean="0"/>
                        <a:t>Лидерство по натуральности в своем ценовом сегменте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по натуральности,</a:t>
                      </a:r>
                      <a:r>
                        <a:rPr lang="ru-RU" sz="1200" baseline="0" dirty="0" smtClean="0"/>
                        <a:t> в 2 раза меньше вариаций вкуса, чем в среднем на рынке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Конкурентный анализ свойств и ассортимента</a:t>
                      </a:r>
                    </a:p>
                    <a:p>
                      <a:pPr algn="ctr"/>
                      <a:r>
                        <a:rPr lang="ru-RU" sz="1400" dirty="0" smtClean="0"/>
                        <a:t>Количественные</a:t>
                      </a:r>
                      <a:r>
                        <a:rPr lang="ru-RU" sz="1400" baseline="0" dirty="0" smtClean="0"/>
                        <a:t> опросы целевой аудитории</a:t>
                      </a:r>
                      <a:endParaRPr lang="ru-RU" sz="1400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Place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по дистрибуции в форматах: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дискаунтеры</a:t>
                      </a:r>
                      <a:r>
                        <a:rPr lang="ru-RU" sz="1200" baseline="0" dirty="0" smtClean="0"/>
                        <a:t>, продуктовые магазины.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Лидерство по выкладке и по доли полке в своем сегменте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Лидерство в </a:t>
                      </a:r>
                      <a:r>
                        <a:rPr lang="ru-RU" sz="1200" dirty="0" err="1" smtClean="0"/>
                        <a:t>дискаунтерах</a:t>
                      </a:r>
                      <a:r>
                        <a:rPr lang="ru-RU" sz="1200" dirty="0" smtClean="0"/>
                        <a:t>, в 3 раза отрыв от конкурентов</a:t>
                      </a:r>
                      <a:r>
                        <a:rPr lang="ru-RU" sz="1200" baseline="0" dirty="0" smtClean="0"/>
                        <a:t> в продуктовых магазинах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3-е место по доли полки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Выкладка на нижней полке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Конкурентный анализ дистрибуции</a:t>
                      </a:r>
                    </a:p>
                    <a:p>
                      <a:pPr algn="ctr"/>
                      <a:r>
                        <a:rPr lang="ru-RU" sz="1400" dirty="0" smtClean="0"/>
                        <a:t>Экспертная оценка </a:t>
                      </a:r>
                      <a:r>
                        <a:rPr lang="ru-RU" sz="1400" dirty="0" err="1" smtClean="0"/>
                        <a:t>дистрибуционного</a:t>
                      </a:r>
                      <a:r>
                        <a:rPr lang="ru-RU" sz="1400" baseline="0" dirty="0" smtClean="0"/>
                        <a:t> профиля товара</a:t>
                      </a:r>
                      <a:endParaRPr lang="ru-RU" sz="1400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Price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 20% дороже,</a:t>
                      </a:r>
                      <a:r>
                        <a:rPr lang="ru-RU" sz="1200" baseline="0" dirty="0" smtClean="0"/>
                        <a:t> чем конкурент1, на 25% дешевле, чем конкурент 2.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Воспринимаемая ценность продукта на 10% выше реальной розничной цены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Ценовое позиционирование соответствует целевому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ВЦ на 15% РЦ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Конкурентный анализ цен в сегменте</a:t>
                      </a:r>
                    </a:p>
                    <a:p>
                      <a:pPr algn="ctr"/>
                      <a:r>
                        <a:rPr lang="ru-RU" sz="1400" dirty="0" smtClean="0"/>
                        <a:t>Количественный опрос</a:t>
                      </a:r>
                      <a:r>
                        <a:rPr lang="ru-RU" sz="1400" baseline="0" dirty="0" smtClean="0"/>
                        <a:t> целевой аудитории</a:t>
                      </a:r>
                      <a:endParaRPr lang="ru-RU" sz="1400" dirty="0"/>
                    </a:p>
                  </a:txBody>
                  <a:tcPr/>
                </a:tc>
              </a:tr>
              <a:tr h="6717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Promotion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</a:t>
                      </a:r>
                      <a:r>
                        <a:rPr lang="en-US" sz="1200" dirty="0" smtClean="0"/>
                        <a:t>SOV</a:t>
                      </a:r>
                      <a:r>
                        <a:rPr lang="ru-RU" sz="1200" dirty="0" smtClean="0"/>
                        <a:t> №2 на ТВ</a:t>
                      </a:r>
                    </a:p>
                    <a:p>
                      <a:pPr algn="ctr"/>
                      <a:r>
                        <a:rPr lang="ru-RU" sz="1200" dirty="0" smtClean="0"/>
                        <a:t>№3 по знанию, №2 по потреблению,</a:t>
                      </a:r>
                      <a:r>
                        <a:rPr lang="ru-RU" sz="1200" baseline="0" dirty="0" smtClean="0"/>
                        <a:t> №1 по лояльности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Рекомендации от НИИ питания на упаковке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 </a:t>
                      </a:r>
                      <a:r>
                        <a:rPr lang="en-US" sz="1200" dirty="0" smtClean="0"/>
                        <a:t>SOV</a:t>
                      </a:r>
                      <a:r>
                        <a:rPr lang="ru-RU" sz="1200" dirty="0" smtClean="0"/>
                        <a:t> №2 на ТВ</a:t>
                      </a:r>
                    </a:p>
                    <a:p>
                      <a:pPr algn="ctr"/>
                      <a:r>
                        <a:rPr lang="ru-RU" sz="1200" dirty="0" smtClean="0"/>
                        <a:t>№3 по знанию, потреблению и лояльности</a:t>
                      </a:r>
                    </a:p>
                    <a:p>
                      <a:pPr algn="ctr"/>
                      <a:r>
                        <a:rPr lang="ru-RU" sz="1200" dirty="0" smtClean="0"/>
                        <a:t>Рекомендации отсутствуют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Количественный опрос целевой аудитории</a:t>
                      </a:r>
                    </a:p>
                    <a:p>
                      <a:pPr algn="ctr"/>
                      <a:r>
                        <a:rPr lang="ru-RU" sz="1400" dirty="0" smtClean="0"/>
                        <a:t>Анализ</a:t>
                      </a:r>
                      <a:r>
                        <a:rPr lang="ru-RU" sz="1400" baseline="0" dirty="0" smtClean="0"/>
                        <a:t> отраслевых обзоров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Конкурентный анализ каналов и методов продвижения на рынке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93630" y="6429495"/>
            <a:ext cx="11075831" cy="39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z="1400" dirty="0"/>
              <a:t>Для простоты визуализации состояние дел идеально подходят смайлики</a:t>
            </a:r>
            <a:endParaRPr lang="ru-RU" sz="1400" dirty="0" smtClean="0"/>
          </a:p>
        </p:txBody>
      </p:sp>
      <p:sp>
        <p:nvSpPr>
          <p:cNvPr id="6" name="AutoShape 34"/>
          <p:cNvSpPr>
            <a:spLocks noChangeArrowheads="1"/>
          </p:cNvSpPr>
          <p:nvPr/>
        </p:nvSpPr>
        <p:spPr bwMode="auto">
          <a:xfrm>
            <a:off x="7600387" y="4750862"/>
            <a:ext cx="431800" cy="484188"/>
          </a:xfrm>
          <a:prstGeom prst="smileyFace">
            <a:avLst>
              <a:gd name="adj" fmla="val 4653"/>
            </a:avLst>
          </a:prstGeom>
          <a:solidFill>
            <a:srgbClr val="00CC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7600387" y="2948325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7587785" y="3794141"/>
            <a:ext cx="431800" cy="484188"/>
          </a:xfrm>
          <a:prstGeom prst="smileyFace">
            <a:avLst>
              <a:gd name="adj" fmla="val -4653"/>
            </a:avLst>
          </a:prstGeom>
          <a:solidFill>
            <a:srgbClr val="FF3300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7600387" y="5707583"/>
            <a:ext cx="431800" cy="484187"/>
          </a:xfrm>
          <a:prstGeom prst="smileyFace">
            <a:avLst>
              <a:gd name="adj" fmla="val 593"/>
            </a:avLst>
          </a:prstGeom>
          <a:solidFill>
            <a:srgbClr val="EBF031"/>
          </a:solidFill>
          <a:ln w="3175">
            <a:solidFill>
              <a:srgbClr val="777777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Calibri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740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brand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branding" id="{10131477-D5CB-4F86-8D8C-E003F17E2D25}" vid="{36091A18-6258-44D4-B5B2-C0E3CBD7527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werbrand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branding" id="{10131477-D5CB-4F86-8D8C-E003F17E2D25}" vid="{36091A18-6258-44D4-B5B2-C0E3CBD75275}"/>
    </a:ext>
  </a:extLst>
</a:theme>
</file>

<file path=ppt/theme/theme4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нтеграл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Powerbranding</Template>
  <TotalTime>578</TotalTime>
  <Words>1180</Words>
  <Application>Microsoft Office PowerPoint</Application>
  <PresentationFormat>Широкоэкранный</PresentationFormat>
  <Paragraphs>216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MS PGothic</vt:lpstr>
      <vt:lpstr>Arial</vt:lpstr>
      <vt:lpstr>Calibri</vt:lpstr>
      <vt:lpstr>Constantia</vt:lpstr>
      <vt:lpstr>Tw Cen MT</vt:lpstr>
      <vt:lpstr>Tw Cen MT Condensed</vt:lpstr>
      <vt:lpstr>Wingdings 2</vt:lpstr>
      <vt:lpstr>Wingdings 3</vt:lpstr>
      <vt:lpstr>Powerbranding</vt:lpstr>
      <vt:lpstr>Тема Office</vt:lpstr>
      <vt:lpstr>1_Powerbranding</vt:lpstr>
      <vt:lpstr>1_Тема Office</vt:lpstr>
      <vt:lpstr>Интеграл</vt:lpstr>
      <vt:lpstr>Пример анализа  маркетинг-микс товара</vt:lpstr>
      <vt:lpstr>Теоретическая справка</vt:lpstr>
      <vt:lpstr>Теоретическая справка</vt:lpstr>
      <vt:lpstr>АнаЛИЗ маркетинг-микса товара – первый шаг к разработке эффективной маркетинговой стратегии</vt:lpstr>
      <vt:lpstr>Универсальный шаблон для анализа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Присоединяйтесь к нам и читайте самую практичную информацию по маркетингу  на сайте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Золотые правила тайм-менеджмента</dc:title>
  <dc:creator>Glizerinka</dc:creator>
  <cp:lastModifiedBy>Glizerinka</cp:lastModifiedBy>
  <cp:revision>32</cp:revision>
  <dcterms:created xsi:type="dcterms:W3CDTF">2013-04-08T05:19:53Z</dcterms:created>
  <dcterms:modified xsi:type="dcterms:W3CDTF">2013-05-14T11:58:18Z</dcterms:modified>
</cp:coreProperties>
</file>